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3" r:id="rId4"/>
    <p:sldId id="274" r:id="rId5"/>
    <p:sldId id="275" r:id="rId6"/>
    <p:sldId id="276" r:id="rId7"/>
    <p:sldId id="277" r:id="rId8"/>
    <p:sldId id="278" r:id="rId9"/>
    <p:sldId id="279" r:id="rId10"/>
    <p:sldId id="294" r:id="rId11"/>
    <p:sldId id="280" r:id="rId12"/>
    <p:sldId id="293" r:id="rId13"/>
    <p:sldId id="295" r:id="rId14"/>
    <p:sldId id="297" r:id="rId15"/>
    <p:sldId id="296" r:id="rId16"/>
    <p:sldId id="298" r:id="rId17"/>
    <p:sldId id="281" r:id="rId18"/>
    <p:sldId id="282" r:id="rId19"/>
    <p:sldId id="283" r:id="rId20"/>
    <p:sldId id="284" r:id="rId21"/>
    <p:sldId id="285" r:id="rId22"/>
    <p:sldId id="286" r:id="rId23"/>
    <p:sldId id="287" r:id="rId24"/>
    <p:sldId id="288" r:id="rId25"/>
    <p:sldId id="290" r:id="rId26"/>
    <p:sldId id="2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7" autoAdjust="0"/>
  </p:normalViewPr>
  <p:slideViewPr>
    <p:cSldViewPr>
      <p:cViewPr varScale="1">
        <p:scale>
          <a:sx n="67" d="100"/>
          <a:sy n="67" d="100"/>
        </p:scale>
        <p:origin x="12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7FAE3-92B6-4BC2-9327-8E4BCC4E99A9}" type="datetimeFigureOut">
              <a:rPr lang="en-US" smtClean="0"/>
              <a:pPr/>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DDE94-7CD9-42C7-A758-526905946CD2}" type="slidenum">
              <a:rPr lang="en-US" smtClean="0"/>
              <a:pPr/>
              <a:t>‹#›</a:t>
            </a:fld>
            <a:endParaRPr lang="en-US"/>
          </a:p>
        </p:txBody>
      </p:sp>
    </p:spTree>
    <p:extLst>
      <p:ext uri="{BB962C8B-B14F-4D97-AF65-F5344CB8AC3E}">
        <p14:creationId xmlns:p14="http://schemas.microsoft.com/office/powerpoint/2010/main" val="207583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5B4567-4306-4E7E-A646-D40B7703C658}" type="datetimeFigureOut">
              <a:rPr lang="en-US" smtClean="0"/>
              <a:pPr/>
              <a:t>5/11/2016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E2412D5-28F3-4F2D-9381-CB73DAC42D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B4567-4306-4E7E-A646-D40B7703C658}"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B4567-4306-4E7E-A646-D40B7703C658}"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B4567-4306-4E7E-A646-D40B7703C658}"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5B4567-4306-4E7E-A646-D40B7703C658}"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12D5-28F3-4F2D-9381-CB73DAC42D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5B4567-4306-4E7E-A646-D40B7703C658}"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5B4567-4306-4E7E-A646-D40B7703C658}"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5B4567-4306-4E7E-A646-D40B7703C658}"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B4567-4306-4E7E-A646-D40B7703C658}"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5B4567-4306-4E7E-A646-D40B7703C658}"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412D5-28F3-4F2D-9381-CB73DAC42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5B4567-4306-4E7E-A646-D40B7703C658}"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E2412D5-28F3-4F2D-9381-CB73DAC42D0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5B4567-4306-4E7E-A646-D40B7703C658}" type="datetimeFigureOut">
              <a:rPr lang="en-US" smtClean="0"/>
              <a:pPr/>
              <a:t>5/11/2016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2412D5-28F3-4F2D-9381-CB73DAC42D0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0298" y="3214686"/>
            <a:ext cx="4429156" cy="1631216"/>
          </a:xfrm>
          <a:prstGeom prst="rect">
            <a:avLst/>
          </a:prstGeom>
          <a:noFill/>
        </p:spPr>
        <p:txBody>
          <a:bodyPr wrap="square" rtlCol="0">
            <a:spAutoFit/>
          </a:bodyPr>
          <a:lstStyle/>
          <a:p>
            <a:pPr algn="ctr"/>
            <a:r>
              <a:rPr lang="fa-IR" sz="10000" dirty="0" smtClean="0">
                <a:cs typeface="2  Titr" pitchFamily="2" charset="-78"/>
              </a:rPr>
              <a:t>هواساز</a:t>
            </a:r>
            <a:endParaRPr lang="en-US" sz="10000" dirty="0">
              <a:cs typeface="2  Titr" pitchFamily="2" charset="-78"/>
            </a:endParaRPr>
          </a:p>
        </p:txBody>
      </p:sp>
      <p:sp>
        <p:nvSpPr>
          <p:cNvPr id="6" name="TextBox 5"/>
          <p:cNvSpPr txBox="1"/>
          <p:nvPr/>
        </p:nvSpPr>
        <p:spPr>
          <a:xfrm>
            <a:off x="1571604" y="2000240"/>
            <a:ext cx="6143668" cy="646331"/>
          </a:xfrm>
          <a:prstGeom prst="rect">
            <a:avLst/>
          </a:prstGeom>
          <a:noFill/>
        </p:spPr>
        <p:txBody>
          <a:bodyPr wrap="square" rtlCol="0">
            <a:spAutoFit/>
          </a:bodyPr>
          <a:lstStyle/>
          <a:p>
            <a:pPr algn="ctr"/>
            <a:r>
              <a:rPr lang="fa-IR" dirty="0" smtClean="0">
                <a:cs typeface="2  Titr" pitchFamily="2" charset="-78"/>
              </a:rPr>
              <a:t>دوره آموزشي تعميركاران دستگاههاي تهويه مطبوع</a:t>
            </a:r>
          </a:p>
          <a:p>
            <a:pPr algn="ctr"/>
            <a:r>
              <a:rPr lang="fa-IR" dirty="0" smtClean="0">
                <a:cs typeface="2  Titr" pitchFamily="2" charset="-78"/>
              </a:rPr>
              <a:t>شركت </a:t>
            </a:r>
            <a:r>
              <a:rPr lang="fa-IR" dirty="0" smtClean="0">
                <a:cs typeface="2  Titr" pitchFamily="2" charset="-78"/>
              </a:rPr>
              <a:t>ایده پردازان دانش تاسیسات </a:t>
            </a:r>
            <a:endParaRPr lang="en-US" dirty="0">
              <a:cs typeface="2  Titr" pitchFamily="2" charset="-78"/>
            </a:endParaRPr>
          </a:p>
        </p:txBody>
      </p:sp>
      <p:sp>
        <p:nvSpPr>
          <p:cNvPr id="2" name="Oval 1"/>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4857752" y="1857364"/>
            <a:ext cx="3643338" cy="369332"/>
          </a:xfrm>
          <a:prstGeom prst="rect">
            <a:avLst/>
          </a:prstGeom>
          <a:noFill/>
        </p:spPr>
        <p:txBody>
          <a:bodyPr wrap="square" rtlCol="0">
            <a:spAutoFit/>
          </a:bodyPr>
          <a:lstStyle/>
          <a:p>
            <a:pPr algn="r" rtl="1"/>
            <a:r>
              <a:rPr lang="fa-IR" dirty="0" smtClean="0">
                <a:solidFill>
                  <a:schemeClr val="bg1"/>
                </a:solidFill>
                <a:cs typeface="B Nazanin" pitchFamily="2" charset="-78"/>
              </a:rPr>
              <a:t>- باكس رطوبت زن </a:t>
            </a:r>
            <a:r>
              <a:rPr lang="en-US" dirty="0" smtClean="0">
                <a:solidFill>
                  <a:schemeClr val="bg1"/>
                </a:solidFill>
                <a:cs typeface="B Nazanin" pitchFamily="2" charset="-78"/>
              </a:rPr>
              <a:t>(Humidifier)</a:t>
            </a:r>
            <a:endParaRPr lang="en-US" dirty="0">
              <a:solidFill>
                <a:schemeClr val="bg1"/>
              </a:solidFill>
              <a:cs typeface="B Nazanin" pitchFamily="2" charset="-78"/>
            </a:endParaRPr>
          </a:p>
        </p:txBody>
      </p:sp>
      <p:pic>
        <p:nvPicPr>
          <p:cNvPr id="5122" name="Picture 2" descr="C:\Documents and Settings\user42\Desktop\1000_Series_Full2.jpg"/>
          <p:cNvPicPr>
            <a:picLocks noChangeAspect="1" noChangeArrowheads="1"/>
          </p:cNvPicPr>
          <p:nvPr/>
        </p:nvPicPr>
        <p:blipFill>
          <a:blip r:embed="rId2" cstate="print"/>
          <a:srcRect/>
          <a:stretch>
            <a:fillRect/>
          </a:stretch>
        </p:blipFill>
        <p:spPr bwMode="auto">
          <a:xfrm>
            <a:off x="5214942" y="2643182"/>
            <a:ext cx="3106722" cy="2464666"/>
          </a:xfrm>
          <a:prstGeom prst="rect">
            <a:avLst/>
          </a:prstGeom>
          <a:noFill/>
        </p:spPr>
      </p:pic>
      <p:pic>
        <p:nvPicPr>
          <p:cNvPr id="5123" name="Picture 3" descr="C:\Documents and Settings\user42\Desktop\SteamInjectionHigh_res.jpg"/>
          <p:cNvPicPr>
            <a:picLocks noChangeAspect="1" noChangeArrowheads="1"/>
          </p:cNvPicPr>
          <p:nvPr/>
        </p:nvPicPr>
        <p:blipFill>
          <a:blip r:embed="rId3" cstate="print"/>
          <a:srcRect/>
          <a:stretch>
            <a:fillRect/>
          </a:stretch>
        </p:blipFill>
        <p:spPr bwMode="auto">
          <a:xfrm>
            <a:off x="714348" y="1785926"/>
            <a:ext cx="4071906" cy="4071906"/>
          </a:xfrm>
          <a:prstGeom prst="rect">
            <a:avLst/>
          </a:prstGeom>
          <a:noFill/>
        </p:spPr>
      </p:pic>
      <p:sp>
        <p:nvSpPr>
          <p:cNvPr id="7" name="Oval 6"/>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4857752" y="1857364"/>
            <a:ext cx="3643338" cy="369332"/>
          </a:xfrm>
          <a:prstGeom prst="rect">
            <a:avLst/>
          </a:prstGeom>
          <a:noFill/>
        </p:spPr>
        <p:txBody>
          <a:bodyPr wrap="square" rtlCol="0">
            <a:spAutoFit/>
          </a:bodyPr>
          <a:lstStyle/>
          <a:p>
            <a:pPr algn="r" rtl="1"/>
            <a:r>
              <a:rPr lang="fa-IR" dirty="0" smtClean="0">
                <a:solidFill>
                  <a:schemeClr val="bg1"/>
                </a:solidFill>
                <a:cs typeface="B Nazanin" pitchFamily="2" charset="-78"/>
              </a:rPr>
              <a:t>- باكس بادزن </a:t>
            </a:r>
            <a:r>
              <a:rPr lang="en-US" dirty="0" smtClean="0">
                <a:solidFill>
                  <a:schemeClr val="bg1"/>
                </a:solidFill>
                <a:cs typeface="B Nazanin" pitchFamily="2" charset="-78"/>
              </a:rPr>
              <a:t>(Fan Section)</a:t>
            </a:r>
            <a:endParaRPr lang="en-US" dirty="0">
              <a:solidFill>
                <a:schemeClr val="bg1"/>
              </a:solidFill>
              <a:cs typeface="B Nazanin" pitchFamily="2" charset="-78"/>
            </a:endParaRPr>
          </a:p>
        </p:txBody>
      </p:sp>
      <p:pic>
        <p:nvPicPr>
          <p:cNvPr id="4098" name="Picture 2" descr="C:\Documents and Settings\user42\Desktop\P9270001.JPG"/>
          <p:cNvPicPr>
            <a:picLocks noChangeAspect="1" noChangeArrowheads="1"/>
          </p:cNvPicPr>
          <p:nvPr/>
        </p:nvPicPr>
        <p:blipFill>
          <a:blip r:embed="rId2" cstate="print"/>
          <a:srcRect/>
          <a:stretch>
            <a:fillRect/>
          </a:stretch>
        </p:blipFill>
        <p:spPr bwMode="auto">
          <a:xfrm>
            <a:off x="642910" y="2071678"/>
            <a:ext cx="4906433" cy="3679825"/>
          </a:xfrm>
          <a:prstGeom prst="rect">
            <a:avLst/>
          </a:prstGeom>
          <a:noFill/>
        </p:spPr>
      </p:pic>
      <p:sp>
        <p:nvSpPr>
          <p:cNvPr id="7" name="Oval 6"/>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مونتاژ و نصب دستگاه:</a:t>
            </a:r>
          </a:p>
        </p:txBody>
      </p:sp>
      <p:sp>
        <p:nvSpPr>
          <p:cNvPr id="6" name="TextBox 5"/>
          <p:cNvSpPr txBox="1"/>
          <p:nvPr/>
        </p:nvSpPr>
        <p:spPr>
          <a:xfrm>
            <a:off x="4500562" y="1857364"/>
            <a:ext cx="4000528" cy="3939540"/>
          </a:xfrm>
          <a:prstGeom prst="rect">
            <a:avLst/>
          </a:prstGeom>
          <a:noFill/>
        </p:spPr>
        <p:txBody>
          <a:bodyPr wrap="square" rtlCol="0">
            <a:spAutoFit/>
          </a:bodyPr>
          <a:lstStyle/>
          <a:p>
            <a:pPr algn="r" rtl="1">
              <a:lnSpc>
                <a:spcPts val="3000"/>
              </a:lnSpc>
              <a:buFont typeface="Arial" pitchFamily="34" charset="0"/>
              <a:buChar char="•"/>
            </a:pPr>
            <a:r>
              <a:rPr lang="fa-IR" sz="2200" b="1" dirty="0" smtClean="0">
                <a:solidFill>
                  <a:schemeClr val="bg1"/>
                </a:solidFill>
                <a:cs typeface="B Nazanin" pitchFamily="2" charset="-78"/>
              </a:rPr>
              <a:t> قراردادن قسمتهاي مختلف دستگاه</a:t>
            </a:r>
          </a:p>
          <a:p>
            <a:pPr algn="r" rtl="1">
              <a:lnSpc>
                <a:spcPts val="3000"/>
              </a:lnSpc>
              <a:buFont typeface="Arial" pitchFamily="34" charset="0"/>
              <a:buChar char="•"/>
            </a:pPr>
            <a:r>
              <a:rPr lang="fa-IR" sz="2200" b="1" dirty="0" smtClean="0">
                <a:solidFill>
                  <a:schemeClr val="bg1"/>
                </a:solidFill>
                <a:cs typeface="B Nazanin" pitchFamily="2" charset="-78"/>
              </a:rPr>
              <a:t> مونتاژ</a:t>
            </a:r>
          </a:p>
          <a:p>
            <a:pPr algn="r" rtl="1">
              <a:lnSpc>
                <a:spcPts val="3000"/>
              </a:lnSpc>
              <a:buFont typeface="Arial" pitchFamily="34" charset="0"/>
              <a:buChar char="•"/>
            </a:pPr>
            <a:r>
              <a:rPr lang="fa-IR" sz="2200" b="1" dirty="0" smtClean="0">
                <a:solidFill>
                  <a:schemeClr val="bg1"/>
                </a:solidFill>
                <a:cs typeface="B Nazanin" pitchFamily="2" charset="-78"/>
              </a:rPr>
              <a:t> اتصال كانال</a:t>
            </a:r>
          </a:p>
          <a:p>
            <a:pPr algn="r" rtl="1">
              <a:lnSpc>
                <a:spcPts val="3000"/>
              </a:lnSpc>
              <a:buFont typeface="Arial" pitchFamily="34" charset="0"/>
              <a:buChar char="•"/>
            </a:pPr>
            <a:r>
              <a:rPr lang="fa-IR" sz="2200" b="1" dirty="0" smtClean="0">
                <a:solidFill>
                  <a:schemeClr val="bg1"/>
                </a:solidFill>
                <a:cs typeface="B Nazanin" pitchFamily="2" charset="-78"/>
              </a:rPr>
              <a:t> اتصالات لوله كشي</a:t>
            </a:r>
          </a:p>
          <a:p>
            <a:pPr algn="r" rtl="1">
              <a:lnSpc>
                <a:spcPts val="3000"/>
              </a:lnSpc>
            </a:pPr>
            <a:r>
              <a:rPr lang="fa-IR" sz="2200" b="1" dirty="0" smtClean="0">
                <a:solidFill>
                  <a:schemeClr val="bg1"/>
                </a:solidFill>
                <a:cs typeface="B Nazanin" pitchFamily="2" charset="-78"/>
              </a:rPr>
              <a:t>   - كوئل سرمايشي</a:t>
            </a:r>
          </a:p>
          <a:p>
            <a:pPr algn="r" rtl="1">
              <a:lnSpc>
                <a:spcPts val="3000"/>
              </a:lnSpc>
            </a:pPr>
            <a:r>
              <a:rPr lang="fa-IR" sz="2200" b="1" dirty="0" smtClean="0">
                <a:solidFill>
                  <a:schemeClr val="bg1"/>
                </a:solidFill>
                <a:cs typeface="B Nazanin" pitchFamily="2" charset="-78"/>
              </a:rPr>
              <a:t>   - كوئل گرمايشي</a:t>
            </a:r>
          </a:p>
          <a:p>
            <a:pPr algn="r" rtl="1">
              <a:lnSpc>
                <a:spcPts val="3000"/>
              </a:lnSpc>
              <a:buFont typeface="Arial" pitchFamily="34" charset="0"/>
              <a:buChar char="•"/>
            </a:pPr>
            <a:r>
              <a:rPr lang="fa-IR" sz="2200" b="1" dirty="0" smtClean="0">
                <a:solidFill>
                  <a:schemeClr val="bg1"/>
                </a:solidFill>
                <a:cs typeface="B Nazanin" pitchFamily="2" charset="-78"/>
              </a:rPr>
              <a:t> اتصالات برقي</a:t>
            </a:r>
          </a:p>
          <a:p>
            <a:pPr algn="r" rtl="1">
              <a:lnSpc>
                <a:spcPts val="3000"/>
              </a:lnSpc>
              <a:buFont typeface="Arial" pitchFamily="34" charset="0"/>
              <a:buChar char="•"/>
            </a:pPr>
            <a:r>
              <a:rPr lang="fa-IR" sz="2200" b="1" dirty="0" smtClean="0">
                <a:solidFill>
                  <a:schemeClr val="bg1"/>
                </a:solidFill>
                <a:cs typeface="B Nazanin" pitchFamily="2" charset="-78"/>
              </a:rPr>
              <a:t> نصب تجهيزات جانبي</a:t>
            </a:r>
          </a:p>
          <a:p>
            <a:pPr algn="r" rtl="1">
              <a:lnSpc>
                <a:spcPts val="3000"/>
              </a:lnSpc>
              <a:buFont typeface="Arial" pitchFamily="34" charset="0"/>
              <a:buChar char="•"/>
            </a:pPr>
            <a:r>
              <a:rPr lang="fa-IR" sz="2200" b="1" dirty="0" smtClean="0">
                <a:solidFill>
                  <a:schemeClr val="bg1"/>
                </a:solidFill>
                <a:cs typeface="B Nazanin" pitchFamily="2" charset="-78"/>
              </a:rPr>
              <a:t> فيلترها</a:t>
            </a:r>
          </a:p>
          <a:p>
            <a:pPr algn="r" rtl="1">
              <a:lnSpc>
                <a:spcPts val="3000"/>
              </a:lnSpc>
              <a:buFont typeface="Arial" pitchFamily="34" charset="0"/>
              <a:buChar char="•"/>
            </a:pPr>
            <a:r>
              <a:rPr lang="fa-IR" sz="2200" b="1" dirty="0" smtClean="0">
                <a:solidFill>
                  <a:schemeClr val="bg1"/>
                </a:solidFill>
                <a:cs typeface="B Nazanin" pitchFamily="2" charset="-78"/>
              </a:rPr>
              <a:t> دمپرها </a:t>
            </a:r>
            <a:endParaRPr lang="en-US" sz="2200" b="1" dirty="0">
              <a:solidFill>
                <a:schemeClr val="bg1"/>
              </a:solidFill>
              <a:cs typeface="B Nazanin" pitchFamily="2" charset="-78"/>
            </a:endParaRPr>
          </a:p>
        </p:txBody>
      </p:sp>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7620" y="928670"/>
            <a:ext cx="4714908"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rgbClr val="FF0000"/>
                </a:solidFill>
                <a:cs typeface="B Nazanin" pitchFamily="2" charset="-78"/>
              </a:rPr>
              <a:t>احتياط قبل از راه اندازي: </a:t>
            </a:r>
          </a:p>
        </p:txBody>
      </p:sp>
      <p:sp>
        <p:nvSpPr>
          <p:cNvPr id="6" name="TextBox 5"/>
          <p:cNvSpPr txBox="1"/>
          <p:nvPr/>
        </p:nvSpPr>
        <p:spPr>
          <a:xfrm>
            <a:off x="1357290" y="1643050"/>
            <a:ext cx="7143800" cy="4801314"/>
          </a:xfrm>
          <a:prstGeom prst="rect">
            <a:avLst/>
          </a:prstGeom>
          <a:noFill/>
        </p:spPr>
        <p:txBody>
          <a:bodyPr wrap="square" rtlCol="0">
            <a:spAutoFit/>
          </a:bodyPr>
          <a:lstStyle/>
          <a:p>
            <a:pPr algn="just" rtl="1"/>
            <a:r>
              <a:rPr lang="fa-IR" sz="1700" b="1" dirty="0" smtClean="0">
                <a:solidFill>
                  <a:schemeClr val="bg1"/>
                </a:solidFill>
                <a:cs typeface="B Nazanin" pitchFamily="2" charset="-78"/>
              </a:rPr>
              <a:t>1- چك كنيد كه دستگاه كاملاً عايق الكتريكي شده باشد.</a:t>
            </a:r>
          </a:p>
          <a:p>
            <a:pPr algn="just" rtl="1"/>
            <a:r>
              <a:rPr lang="fa-IR" sz="1700" b="1" dirty="0" smtClean="0">
                <a:solidFill>
                  <a:schemeClr val="bg1"/>
                </a:solidFill>
                <a:cs typeface="B Nazanin" pitchFamily="2" charset="-78"/>
              </a:rPr>
              <a:t>2- با مراجعه به نقشه هاي مورد تاييد مشتري و نحوه كار دستگاه و جهت جريان هوا، ترتيب صحيح مونتاژ دستگاه را بررسي و تاييد كنيد.</a:t>
            </a:r>
          </a:p>
          <a:p>
            <a:pPr algn="just" rtl="1"/>
            <a:r>
              <a:rPr lang="fa-IR" sz="1700" b="1" dirty="0" smtClean="0">
                <a:solidFill>
                  <a:schemeClr val="bg1"/>
                </a:solidFill>
                <a:cs typeface="B Nazanin" pitchFamily="2" charset="-78"/>
              </a:rPr>
              <a:t>3- كاملاً از محكم بودن پيچ ها و مهره هاي اجزاي دوراني مانند فن، موتور و پولي نيز اطمينان حاصل كنيد.</a:t>
            </a:r>
          </a:p>
          <a:p>
            <a:pPr algn="just" rtl="1"/>
            <a:r>
              <a:rPr lang="fa-IR" sz="1700" b="1" dirty="0" smtClean="0">
                <a:solidFill>
                  <a:schemeClr val="bg1"/>
                </a:solidFill>
                <a:cs typeface="B Nazanin" pitchFamily="2" charset="-78"/>
              </a:rPr>
              <a:t>4- چك كنيد كه هيچ جسم خارجي (مانند ابزار، مواد بسته بندي، قلوه سنگ يا ساير مصالح ساختماني و مواردي از اين دست) به داخل حلزوني فن نيفتاده باشد. دراين صورت، آن را خارج كنيد. </a:t>
            </a:r>
          </a:p>
          <a:p>
            <a:pPr algn="just" rtl="1"/>
            <a:r>
              <a:rPr lang="fa-IR" sz="1700" b="1" dirty="0" smtClean="0">
                <a:solidFill>
                  <a:schemeClr val="bg1"/>
                </a:solidFill>
                <a:cs typeface="B Nazanin" pitchFamily="2" charset="-78"/>
              </a:rPr>
              <a:t>5- فن را با دست بچرخانيد تا مطمئن شويد بدون هيچ درگيري يا سروصداي اضافه آزادانه دوران مي كند.</a:t>
            </a:r>
          </a:p>
          <a:p>
            <a:pPr algn="just" rtl="1"/>
            <a:r>
              <a:rPr lang="fa-IR" sz="1700" b="1" dirty="0" smtClean="0">
                <a:solidFill>
                  <a:schemeClr val="bg1"/>
                </a:solidFill>
                <a:cs typeface="B Nazanin" pitchFamily="2" charset="-78"/>
              </a:rPr>
              <a:t>6</a:t>
            </a:r>
            <a:r>
              <a:rPr lang="en-US" sz="1700" b="1" dirty="0" smtClean="0">
                <a:solidFill>
                  <a:schemeClr val="bg1"/>
                </a:solidFill>
                <a:cs typeface="B Nazanin" pitchFamily="2" charset="-78"/>
              </a:rPr>
              <a:t> </a:t>
            </a:r>
            <a:r>
              <a:rPr lang="fa-IR" sz="1700" b="1" dirty="0" smtClean="0">
                <a:solidFill>
                  <a:schemeClr val="bg1"/>
                </a:solidFill>
                <a:cs typeface="B Nazanin" pitchFamily="2" charset="-78"/>
              </a:rPr>
              <a:t>– كشش و راستاي تسمه ها و پولي هاي فن را چك كنيد.</a:t>
            </a:r>
            <a:endParaRPr lang="en-US" sz="1700" b="1" dirty="0" smtClean="0">
              <a:solidFill>
                <a:schemeClr val="bg1"/>
              </a:solidFill>
              <a:cs typeface="B Nazanin" pitchFamily="2" charset="-78"/>
            </a:endParaRPr>
          </a:p>
          <a:p>
            <a:pPr algn="just" rtl="1"/>
            <a:r>
              <a:rPr lang="fa-IR" sz="1700" b="1" dirty="0" smtClean="0">
                <a:solidFill>
                  <a:schemeClr val="bg1"/>
                </a:solidFill>
                <a:cs typeface="B Nazanin" pitchFamily="2" charset="-78"/>
              </a:rPr>
              <a:t>7- چك كنيد كه هيچ جسم خارجي (مانند مواد بسته بندي، ابزار ، پيچ ، گچ و غيره) كه ممكن است منجر به بسته شدن دمپرها و فيلترهاي هوا بشود در كانال ورودي هوا وارد نشده باشد.</a:t>
            </a:r>
          </a:p>
          <a:p>
            <a:pPr algn="just" rtl="1"/>
            <a:r>
              <a:rPr lang="fa-IR" sz="1700" b="1" dirty="0" smtClean="0">
                <a:solidFill>
                  <a:schemeClr val="bg1"/>
                </a:solidFill>
                <a:cs typeface="B Nazanin" pitchFamily="2" charset="-78"/>
              </a:rPr>
              <a:t>8- كليه درب هاي دسترسي را طوري محكم ببنديد كه امكان هيچ گونه نشتي وجود نداشته باشد.</a:t>
            </a:r>
          </a:p>
          <a:p>
            <a:pPr algn="just" rtl="1"/>
            <a:r>
              <a:rPr lang="fa-IR" sz="1700" b="1" dirty="0" smtClean="0">
                <a:solidFill>
                  <a:schemeClr val="bg1"/>
                </a:solidFill>
                <a:cs typeface="B Nazanin" pitchFamily="2" charset="-78"/>
              </a:rPr>
              <a:t>9- كليه دمپرهاي هوا را به مقدار 50 % ببنديد كه منجر به ايجاد افت فشار و كاهش بار اوليه و جريان اوليه موتور فن شود. مي توانيد به صورت يكي درميان صفحات ورودي را نيز در حالت نيمه باز قرار دهيد.</a:t>
            </a:r>
            <a:endParaRPr lang="en-US" sz="1700" b="1" dirty="0">
              <a:solidFill>
                <a:schemeClr val="bg1"/>
              </a:solidFill>
              <a:cs typeface="B Nazanin" pitchFamily="2" charset="-78"/>
            </a:endParaRPr>
          </a:p>
        </p:txBody>
      </p:sp>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7620" y="928670"/>
            <a:ext cx="4714908"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rgbClr val="FF0000"/>
                </a:solidFill>
                <a:cs typeface="B Nazanin" pitchFamily="2" charset="-78"/>
              </a:rPr>
              <a:t>احتياط قبل از راه اندازي: </a:t>
            </a:r>
          </a:p>
        </p:txBody>
      </p:sp>
      <p:sp>
        <p:nvSpPr>
          <p:cNvPr id="6" name="TextBox 5"/>
          <p:cNvSpPr txBox="1"/>
          <p:nvPr/>
        </p:nvSpPr>
        <p:spPr>
          <a:xfrm>
            <a:off x="1357290" y="1643050"/>
            <a:ext cx="7143800" cy="2031325"/>
          </a:xfrm>
          <a:prstGeom prst="rect">
            <a:avLst/>
          </a:prstGeom>
          <a:noFill/>
        </p:spPr>
        <p:txBody>
          <a:bodyPr wrap="square" rtlCol="0">
            <a:spAutoFit/>
          </a:bodyPr>
          <a:lstStyle/>
          <a:p>
            <a:pPr algn="just" rtl="1"/>
            <a:r>
              <a:rPr lang="fa-IR" b="1" dirty="0" smtClean="0">
                <a:solidFill>
                  <a:schemeClr val="bg1"/>
                </a:solidFill>
                <a:cs typeface="B Nazanin" pitchFamily="2" charset="-78"/>
              </a:rPr>
              <a:t>10- چك كنيد كه كويل هاي آب، كويل هاي بخار، تله هاي مربوط و تخليه ها كاملاً درست نصب شده اند و داخل آنها مانعي وجود ندارد. </a:t>
            </a:r>
          </a:p>
          <a:p>
            <a:pPr algn="just" rtl="1"/>
            <a:r>
              <a:rPr lang="fa-IR" b="1" dirty="0" smtClean="0">
                <a:solidFill>
                  <a:schemeClr val="bg1"/>
                </a:solidFill>
                <a:cs typeface="B Nazanin" pitchFamily="2" charset="-78"/>
              </a:rPr>
              <a:t>11- اطمينان حاصل كنيد كه موتورهاي فن و اجزاي برقي به طور صحيح نصب و متصل شده اند.</a:t>
            </a:r>
          </a:p>
          <a:p>
            <a:pPr algn="r" rtl="1"/>
            <a:r>
              <a:rPr lang="fa-IR" b="1" dirty="0" smtClean="0">
                <a:solidFill>
                  <a:schemeClr val="bg1"/>
                </a:solidFill>
                <a:cs typeface="B Nazanin" pitchFamily="2" charset="-78"/>
              </a:rPr>
              <a:t>12- از خنثي بودن آب از نظر ميزان اسيد اطمينان حاصل كنيد. آب رفت را در كويل هاي آب به جريان بيندازيد. همه هواي سيستم و گازهاي موجود در آن (نياز به يك لوله آب 200 ميلي متري هست) و همين طور تله ها را تخليه كنيد.</a:t>
            </a:r>
          </a:p>
        </p:txBody>
      </p:sp>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راه اندازي دستگاه: </a:t>
            </a:r>
          </a:p>
        </p:txBody>
      </p:sp>
      <p:sp>
        <p:nvSpPr>
          <p:cNvPr id="6" name="TextBox 5"/>
          <p:cNvSpPr txBox="1"/>
          <p:nvPr/>
        </p:nvSpPr>
        <p:spPr>
          <a:xfrm>
            <a:off x="1857356" y="1857364"/>
            <a:ext cx="6643734" cy="3693319"/>
          </a:xfrm>
          <a:prstGeom prst="rect">
            <a:avLst/>
          </a:prstGeom>
          <a:noFill/>
        </p:spPr>
        <p:txBody>
          <a:bodyPr wrap="square" rtlCol="0">
            <a:spAutoFit/>
          </a:bodyPr>
          <a:lstStyle/>
          <a:p>
            <a:pPr algn="r" rtl="1">
              <a:buFontTx/>
              <a:buChar char="-"/>
            </a:pPr>
            <a:r>
              <a:rPr lang="fa-IR" b="1" dirty="0" smtClean="0">
                <a:solidFill>
                  <a:schemeClr val="bg1"/>
                </a:solidFill>
                <a:cs typeface="B Nazanin" pitchFamily="2" charset="-78"/>
              </a:rPr>
              <a:t> مطمئين شويد كه فن ها در جهت فلش نشان داده شده روي محفظه فن دوران مي كنند.</a:t>
            </a:r>
          </a:p>
          <a:p>
            <a:pPr algn="justLow" rtl="1"/>
            <a:r>
              <a:rPr lang="fa-IR" b="1" dirty="0" smtClean="0">
                <a:solidFill>
                  <a:schemeClr val="bg1"/>
                </a:solidFill>
                <a:cs typeface="B Nazanin" pitchFamily="2" charset="-78"/>
              </a:rPr>
              <a:t>- جرياني كه موتور فن ها مي كشند وقتي كه دمپر هاي هوا به تدريج در جهت باز شدن كامل، باز مي شوند نبايد از مقدار مندرج در پلاك مشخصات موتورها بيشتر شود. در اين صورت، يعني اگر جريان موتور فن ها بيش از مقدار مندرج در پلاك  موتور ها شد، تنظيم پولي را با در نظر گرفتن اين كه در آخر كار راستاي پولي و كشش تسمه كاملاً مناسب مي باشند تغيير دهيد.</a:t>
            </a:r>
          </a:p>
          <a:p>
            <a:pPr algn="r" rtl="1">
              <a:buFontTx/>
              <a:buChar char="-"/>
            </a:pPr>
            <a:r>
              <a:rPr lang="fa-IR" b="1" dirty="0" smtClean="0">
                <a:solidFill>
                  <a:schemeClr val="bg1"/>
                </a:solidFill>
                <a:cs typeface="B Nazanin" pitchFamily="2" charset="-78"/>
              </a:rPr>
              <a:t> تله ها و تخليه ها را چك كنيد كه عملكرد آنها مناسب باشد.</a:t>
            </a:r>
          </a:p>
          <a:p>
            <a:pPr algn="r" rtl="1"/>
            <a:r>
              <a:rPr lang="fa-IR" b="1" dirty="0" smtClean="0">
                <a:solidFill>
                  <a:schemeClr val="bg1"/>
                </a:solidFill>
                <a:cs typeface="B Nazanin" pitchFamily="2" charset="-78"/>
              </a:rPr>
              <a:t>- يكپارچه بودن مدار آب را چك و تاييد نماييد كه :</a:t>
            </a:r>
          </a:p>
          <a:p>
            <a:pPr algn="r" rtl="1"/>
            <a:r>
              <a:rPr lang="fa-IR" b="1" dirty="0" smtClean="0">
                <a:solidFill>
                  <a:schemeClr val="bg1"/>
                </a:solidFill>
                <a:cs typeface="B Nazanin" pitchFamily="2" charset="-78"/>
              </a:rPr>
              <a:t>    • نشتي وجود ندارد.</a:t>
            </a:r>
          </a:p>
          <a:p>
            <a:pPr algn="r" rtl="1"/>
            <a:r>
              <a:rPr lang="fa-IR" b="1" dirty="0" smtClean="0">
                <a:solidFill>
                  <a:schemeClr val="bg1"/>
                </a:solidFill>
                <a:cs typeface="B Nazanin" pitchFamily="2" charset="-78"/>
              </a:rPr>
              <a:t>    • نرخ جريان آب صحيح است.</a:t>
            </a:r>
          </a:p>
          <a:p>
            <a:pPr algn="r" rtl="1"/>
            <a:r>
              <a:rPr lang="fa-IR" b="1" dirty="0" smtClean="0">
                <a:solidFill>
                  <a:schemeClr val="bg1"/>
                </a:solidFill>
                <a:cs typeface="B Nazanin" pitchFamily="2" charset="-78"/>
              </a:rPr>
              <a:t>- پيشنهاد مي شود يك سنسور يخ (اختياري) بين كويل هاي آب داغ و آب سرد  نصب شود تا سيستم را در برابر خطر يخ زدن محافظت كند.</a:t>
            </a:r>
            <a:endParaRPr lang="en-US" b="1" dirty="0">
              <a:solidFill>
                <a:schemeClr val="bg1"/>
              </a:solidFill>
              <a:cs typeface="B Nazanin" pitchFamily="2" charset="-78"/>
            </a:endParaRPr>
          </a:p>
        </p:txBody>
      </p:sp>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نگهداري دستگاه:</a:t>
            </a:r>
          </a:p>
        </p:txBody>
      </p:sp>
      <p:sp>
        <p:nvSpPr>
          <p:cNvPr id="6" name="TextBox 5"/>
          <p:cNvSpPr txBox="1"/>
          <p:nvPr/>
        </p:nvSpPr>
        <p:spPr>
          <a:xfrm>
            <a:off x="1857356" y="1857364"/>
            <a:ext cx="6643734" cy="3970318"/>
          </a:xfrm>
          <a:prstGeom prst="rect">
            <a:avLst/>
          </a:prstGeom>
          <a:noFill/>
        </p:spPr>
        <p:txBody>
          <a:bodyPr wrap="square" rtlCol="0">
            <a:spAutoFit/>
          </a:bodyPr>
          <a:lstStyle/>
          <a:p>
            <a:pPr algn="r" rtl="1"/>
            <a:r>
              <a:rPr lang="fa-IR" b="1" dirty="0" smtClean="0">
                <a:solidFill>
                  <a:schemeClr val="bg1"/>
                </a:solidFill>
                <a:cs typeface="B Nazanin" pitchFamily="2" charset="-78"/>
              </a:rPr>
              <a:t>1- كليات</a:t>
            </a:r>
          </a:p>
          <a:p>
            <a:pPr algn="r" rtl="1"/>
            <a:r>
              <a:rPr lang="fa-IR" b="1" dirty="0" smtClean="0">
                <a:solidFill>
                  <a:schemeClr val="bg1"/>
                </a:solidFill>
                <a:cs typeface="B Nazanin" pitchFamily="2" charset="-78"/>
              </a:rPr>
              <a:t>2- بدنه دستگاه</a:t>
            </a:r>
          </a:p>
          <a:p>
            <a:pPr algn="r" rtl="1"/>
            <a:r>
              <a:rPr lang="fa-IR" b="1" dirty="0" smtClean="0">
                <a:solidFill>
                  <a:schemeClr val="bg1"/>
                </a:solidFill>
                <a:cs typeface="B Nazanin" pitchFamily="2" charset="-78"/>
              </a:rPr>
              <a:t>3- مجموعه فن و موتور</a:t>
            </a:r>
          </a:p>
          <a:p>
            <a:pPr algn="r" rtl="1"/>
            <a:r>
              <a:rPr lang="fa-IR" b="1" dirty="0" smtClean="0">
                <a:solidFill>
                  <a:schemeClr val="bg1"/>
                </a:solidFill>
                <a:cs typeface="B Nazanin" pitchFamily="2" charset="-78"/>
              </a:rPr>
              <a:t>     الف - پيچ و مهره هاي اتصال</a:t>
            </a:r>
          </a:p>
          <a:p>
            <a:pPr algn="r" rtl="1"/>
            <a:r>
              <a:rPr lang="fa-IR" b="1" dirty="0" smtClean="0">
                <a:solidFill>
                  <a:schemeClr val="bg1"/>
                </a:solidFill>
                <a:cs typeface="B Nazanin" pitchFamily="2" charset="-78"/>
              </a:rPr>
              <a:t>      ب - ياتاقان ها</a:t>
            </a:r>
          </a:p>
          <a:p>
            <a:pPr algn="r" rtl="1"/>
            <a:r>
              <a:rPr lang="fa-IR" b="1" dirty="0" smtClean="0">
                <a:solidFill>
                  <a:schemeClr val="bg1"/>
                </a:solidFill>
                <a:cs typeface="B Nazanin" pitchFamily="2" charset="-78"/>
              </a:rPr>
              <a:t>       ج - سرو صداي حين كار</a:t>
            </a:r>
          </a:p>
          <a:p>
            <a:pPr algn="r" rtl="1"/>
            <a:r>
              <a:rPr lang="fa-IR" b="1" dirty="0" smtClean="0">
                <a:solidFill>
                  <a:schemeClr val="bg1"/>
                </a:solidFill>
                <a:cs typeface="B Nazanin" pitchFamily="2" charset="-78"/>
              </a:rPr>
              <a:t>       د - قسمت هاي محرك (پولي ها و تسمه ها)</a:t>
            </a:r>
            <a:endParaRPr lang="fa-IR" b="1" dirty="0">
              <a:solidFill>
                <a:schemeClr val="bg1"/>
              </a:solidFill>
              <a:cs typeface="B Nazanin" pitchFamily="2" charset="-78"/>
            </a:endParaRPr>
          </a:p>
          <a:p>
            <a:pPr algn="r" rtl="1"/>
            <a:r>
              <a:rPr lang="fa-IR" b="1" dirty="0" smtClean="0">
                <a:solidFill>
                  <a:schemeClr val="bg1"/>
                </a:solidFill>
                <a:cs typeface="B Nazanin" pitchFamily="2" charset="-78"/>
              </a:rPr>
              <a:t>4- فيلترها</a:t>
            </a:r>
          </a:p>
          <a:p>
            <a:pPr algn="r" rtl="1"/>
            <a:r>
              <a:rPr lang="fa-IR" b="1" dirty="0" smtClean="0">
                <a:solidFill>
                  <a:schemeClr val="bg1"/>
                </a:solidFill>
                <a:cs typeface="B Nazanin" pitchFamily="2" charset="-78"/>
              </a:rPr>
              <a:t>5- كوئل سكشن</a:t>
            </a:r>
          </a:p>
          <a:p>
            <a:pPr algn="r" rtl="1"/>
            <a:r>
              <a:rPr lang="fa-IR" b="1" dirty="0" smtClean="0">
                <a:solidFill>
                  <a:schemeClr val="bg1"/>
                </a:solidFill>
                <a:cs typeface="B Nazanin" pitchFamily="2" charset="-78"/>
              </a:rPr>
              <a:t>6- هواشوي</a:t>
            </a:r>
          </a:p>
          <a:p>
            <a:pPr algn="r" rtl="1"/>
            <a:r>
              <a:rPr lang="fa-IR" b="1" dirty="0" smtClean="0">
                <a:solidFill>
                  <a:schemeClr val="bg1"/>
                </a:solidFill>
                <a:cs typeface="B Nazanin" pitchFamily="2" charset="-78"/>
              </a:rPr>
              <a:t>     الف - تشتك تخليه</a:t>
            </a:r>
          </a:p>
          <a:p>
            <a:pPr algn="r" rtl="1"/>
            <a:r>
              <a:rPr lang="fa-IR" b="1" dirty="0" smtClean="0">
                <a:solidFill>
                  <a:schemeClr val="bg1"/>
                </a:solidFill>
                <a:cs typeface="B Nazanin" pitchFamily="2" charset="-78"/>
              </a:rPr>
              <a:t>     ب – فيلترها</a:t>
            </a:r>
          </a:p>
          <a:p>
            <a:pPr algn="r" rtl="1"/>
            <a:r>
              <a:rPr lang="fa-IR" b="1" dirty="0" smtClean="0">
                <a:solidFill>
                  <a:schemeClr val="bg1"/>
                </a:solidFill>
                <a:cs typeface="B Nazanin" pitchFamily="2" charset="-78"/>
              </a:rPr>
              <a:t>     ج- پمپ</a:t>
            </a:r>
          </a:p>
          <a:p>
            <a:pPr algn="r" rtl="1"/>
            <a:r>
              <a:rPr lang="fa-IR" b="1" dirty="0" smtClean="0">
                <a:solidFill>
                  <a:schemeClr val="bg1"/>
                </a:solidFill>
                <a:cs typeface="B Nazanin" pitchFamily="2" charset="-78"/>
              </a:rPr>
              <a:t>     د - محفظه پاشش</a:t>
            </a:r>
          </a:p>
        </p:txBody>
      </p:sp>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5" name="Title 1"/>
          <p:cNvSpPr txBox="1">
            <a:spLocks/>
          </p:cNvSpPr>
          <p:nvPr/>
        </p:nvSpPr>
        <p:spPr>
          <a:xfrm>
            <a:off x="6929454" y="1785926"/>
            <a:ext cx="1657304" cy="571504"/>
          </a:xfrm>
          <a:prstGeom prst="rect">
            <a:avLst/>
          </a:prstGeom>
          <a:ln>
            <a:noFill/>
          </a:ln>
        </p:spPr>
        <p:txBody>
          <a:bodyPr vert="horz" lIns="0" tIns="0" rIns="18288" bIns="0" anchor="b">
            <a:normAutofit fontScale="900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500" b="1" i="0" u="none" strike="noStrike" kern="1200" cap="none" spc="0" normalizeH="0" baseline="0" noProof="0" dirty="0" smtClean="0">
                <a:ln>
                  <a:noFill/>
                </a:ln>
                <a:solidFill>
                  <a:schemeClr val="bg1"/>
                </a:solidFill>
                <a:uLnTx/>
                <a:uFillTx/>
                <a:latin typeface="+mj-lt"/>
                <a:ea typeface="+mj-ea"/>
                <a:cs typeface="B Nazanin" pitchFamily="2" charset="-78"/>
              </a:rPr>
              <a:t>-كوران هوا :</a:t>
            </a:r>
            <a:r>
              <a:rPr kumimoji="0" lang="en-US" sz="2500" b="1" i="0" u="none" strike="noStrike" kern="1200" cap="none" spc="0" normalizeH="0" baseline="0" noProof="0" dirty="0" smtClean="0">
                <a:ln>
                  <a:noFill/>
                </a:ln>
                <a:solidFill>
                  <a:schemeClr val="bg1"/>
                </a:solidFill>
                <a:uLnTx/>
                <a:uFillTx/>
                <a:latin typeface="+mj-lt"/>
                <a:ea typeface="+mj-ea"/>
                <a:cs typeface="B Nazanin" pitchFamily="2" charset="-78"/>
              </a:rPr>
              <a:t/>
            </a:r>
            <a:br>
              <a:rPr kumimoji="0" lang="en-US" sz="2500" b="1" i="0" u="none" strike="noStrike" kern="1200" cap="none" spc="0" normalizeH="0" baseline="0" noProof="0" dirty="0" smtClean="0">
                <a:ln>
                  <a:noFill/>
                </a:ln>
                <a:solidFill>
                  <a:schemeClr val="bg1"/>
                </a:solidFill>
                <a:uLnTx/>
                <a:uFillTx/>
                <a:latin typeface="+mj-lt"/>
                <a:ea typeface="+mj-ea"/>
                <a:cs typeface="B Nazanin" pitchFamily="2" charset="-78"/>
              </a:rPr>
            </a:br>
            <a:endParaRPr kumimoji="0" lang="fa-IR" sz="2500" b="1" i="0" u="none" strike="noStrike" kern="1200" cap="none" spc="0" normalizeH="0" baseline="0" noProof="0" dirty="0">
              <a:ln>
                <a:noFill/>
              </a:ln>
              <a:solidFill>
                <a:schemeClr val="bg1"/>
              </a:solidFill>
              <a:uLnTx/>
              <a:uFillTx/>
              <a:latin typeface="+mj-lt"/>
              <a:ea typeface="+mj-ea"/>
              <a:cs typeface="B Nazanin" pitchFamily="2" charset="-78"/>
            </a:endParaRPr>
          </a:p>
        </p:txBody>
      </p:sp>
      <p:sp>
        <p:nvSpPr>
          <p:cNvPr id="7" name="Content Placeholder 2"/>
          <p:cNvSpPr txBox="1">
            <a:spLocks/>
          </p:cNvSpPr>
          <p:nvPr/>
        </p:nvSpPr>
        <p:spPr>
          <a:xfrm>
            <a:off x="628680" y="2214554"/>
            <a:ext cx="7443782" cy="2643206"/>
          </a:xfrm>
          <a:prstGeom prst="rect">
            <a:avLst/>
          </a:prstGeom>
        </p:spPr>
        <p:txBody>
          <a:bodyPr vert="horz" lIns="0" rIns="18288">
            <a:normAutofit lnSpcReduction="10000"/>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sz="2600" b="1" i="0" u="none" strike="noStrike" kern="1200" cap="none" spc="0" normalizeH="0" baseline="0" noProof="0" dirty="0" smtClean="0">
                <a:ln>
                  <a:noFill/>
                </a:ln>
                <a:solidFill>
                  <a:schemeClr val="bg1"/>
                </a:solidFill>
                <a:effectLst/>
                <a:uLnTx/>
                <a:uFillTx/>
                <a:cs typeface="B Nazanin" pitchFamily="2" charset="-78"/>
              </a:rPr>
              <a:t>عيب و علت احتمالي چارة احتمالي :</a:t>
            </a:r>
            <a:endParaRPr kumimoji="0" lang="en-US" sz="2600" b="1" i="0" u="none" strike="noStrike" kern="1200" cap="none" spc="0" normalizeH="0" baseline="0" noProof="0" dirty="0" smtClean="0">
              <a:ln>
                <a:noFill/>
              </a:ln>
              <a:solidFill>
                <a:schemeClr val="bg1"/>
              </a:solidFill>
              <a:effectLst/>
              <a:uLnTx/>
              <a:uFillTx/>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sz="2600" b="1" i="0" u="none" strike="noStrike" kern="1200" cap="none" spc="0" normalizeH="0" baseline="0" noProof="0" dirty="0" smtClean="0">
                <a:ln>
                  <a:noFill/>
                </a:ln>
                <a:solidFill>
                  <a:schemeClr val="bg1"/>
                </a:solidFill>
                <a:effectLst/>
                <a:uLnTx/>
                <a:uFillTx/>
                <a:cs typeface="B Nazanin" pitchFamily="2" charset="-78"/>
              </a:rPr>
              <a:t>1) توزيع نامناسب هوا .</a:t>
            </a:r>
            <a:endParaRPr kumimoji="0" lang="en-US" sz="2600" b="1" i="0" u="none" strike="noStrike" kern="1200" cap="none" spc="0" normalizeH="0" baseline="0" noProof="0" dirty="0" smtClean="0">
              <a:ln>
                <a:noFill/>
              </a:ln>
              <a:solidFill>
                <a:schemeClr val="bg1"/>
              </a:solidFill>
              <a:effectLst/>
              <a:uLnTx/>
              <a:uFillTx/>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sz="2600" b="1" i="0" u="none" strike="noStrike" kern="1200" cap="none" spc="0" normalizeH="0" baseline="0" noProof="0" dirty="0" smtClean="0">
                <a:ln>
                  <a:noFill/>
                </a:ln>
                <a:solidFill>
                  <a:schemeClr val="bg1"/>
                </a:solidFill>
                <a:effectLst/>
                <a:uLnTx/>
                <a:uFillTx/>
                <a:cs typeface="B Nazanin" pitchFamily="2" charset="-78"/>
              </a:rPr>
              <a:t>2) دريچه هاي ورودي و خروجي هوا را مجدداً تنظيم كنيد .</a:t>
            </a:r>
            <a:endParaRPr kumimoji="0" lang="en-US" sz="2600" b="1" i="0" u="none" strike="noStrike" kern="1200" cap="none" spc="0" normalizeH="0" baseline="0" noProof="0" dirty="0" smtClean="0">
              <a:ln>
                <a:noFill/>
              </a:ln>
              <a:solidFill>
                <a:schemeClr val="bg1"/>
              </a:solidFill>
              <a:effectLst/>
              <a:uLnTx/>
              <a:uFillTx/>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sz="2600" b="1" i="0" u="none" strike="noStrike" kern="1200" cap="none" spc="0" normalizeH="0" baseline="0" noProof="0" dirty="0" smtClean="0">
                <a:ln>
                  <a:noFill/>
                </a:ln>
                <a:solidFill>
                  <a:schemeClr val="bg1"/>
                </a:solidFill>
                <a:effectLst/>
                <a:uLnTx/>
                <a:uFillTx/>
                <a:cs typeface="B Nazanin" pitchFamily="2" charset="-78"/>
              </a:rPr>
              <a:t>3) پايين بودن بيش از حد دماي اتاق .</a:t>
            </a:r>
            <a:endParaRPr kumimoji="0" lang="en-US" sz="2600" b="1" i="0" u="none" strike="noStrike" kern="1200" cap="none" spc="0" normalizeH="0" baseline="0" noProof="0" dirty="0" smtClean="0">
              <a:ln>
                <a:noFill/>
              </a:ln>
              <a:solidFill>
                <a:schemeClr val="bg1"/>
              </a:solidFill>
              <a:effectLst/>
              <a:uLnTx/>
              <a:uFillTx/>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sz="2600" b="1" i="0" u="none" strike="noStrike" kern="1200" cap="none" spc="0" normalizeH="0" baseline="0" noProof="0" dirty="0" smtClean="0">
                <a:ln>
                  <a:noFill/>
                </a:ln>
                <a:solidFill>
                  <a:schemeClr val="bg1"/>
                </a:solidFill>
                <a:effectLst/>
                <a:uLnTx/>
                <a:uFillTx/>
                <a:cs typeface="B Nazanin" pitchFamily="2" charset="-78"/>
              </a:rPr>
              <a:t>4) تنظيم ترموستات ، دريچة هواي برگشت ، و كليد قطع فشار ضعيف را امتحان كنيد .</a:t>
            </a:r>
            <a:endParaRPr kumimoji="0" lang="en-US" sz="2600" b="1" i="0" u="none" strike="noStrike" kern="1200" cap="none" spc="0" normalizeH="0" baseline="0" noProof="0" dirty="0" smtClean="0">
              <a:ln>
                <a:noFill/>
              </a:ln>
              <a:solidFill>
                <a:schemeClr val="bg1"/>
              </a:solidFill>
              <a:effectLst/>
              <a:uLnTx/>
              <a:uFillTx/>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a-IR"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5" name="Title 1"/>
          <p:cNvSpPr txBox="1">
            <a:spLocks/>
          </p:cNvSpPr>
          <p:nvPr/>
        </p:nvSpPr>
        <p:spPr>
          <a:xfrm>
            <a:off x="5429256" y="1785926"/>
            <a:ext cx="3157502" cy="571504"/>
          </a:xfrm>
          <a:prstGeom prst="rect">
            <a:avLst/>
          </a:prstGeom>
          <a:ln>
            <a:noFill/>
          </a:ln>
        </p:spPr>
        <p:txBody>
          <a:bodyPr vert="horz" lIns="0" tIns="0" rIns="18288" bIns="0" anchor="b">
            <a:normAutofit fontScale="90000" lnSpcReduction="20000"/>
            <a:scene3d>
              <a:camera prst="orthographicFront"/>
              <a:lightRig rig="freezing" dir="t">
                <a:rot lat="0" lon="0" rev="5640000"/>
              </a:lightRig>
            </a:scene3d>
            <a:sp3d prstMaterial="flat">
              <a:bevelT w="38100" h="38100"/>
              <a:contourClr>
                <a:schemeClr val="tx2"/>
              </a:contourClr>
            </a:sp3d>
          </a:bodyPr>
          <a:lstStyle/>
          <a:p>
            <a:pPr lvl="0" algn="r">
              <a:spcBef>
                <a:spcPct val="0"/>
              </a:spcBef>
            </a:pPr>
            <a:r>
              <a:rPr lang="fa-IR" sz="2400" b="1" dirty="0" smtClean="0">
                <a:solidFill>
                  <a:schemeClr val="bg1"/>
                </a:solidFill>
                <a:cs typeface="B Nazanin" pitchFamily="2" charset="-78"/>
              </a:rPr>
              <a:t>-كمبود هوادهي دريچه ها :</a:t>
            </a:r>
            <a:r>
              <a:rPr lang="en-US" sz="2400" b="1" dirty="0" smtClean="0">
                <a:solidFill>
                  <a:schemeClr val="bg1"/>
                </a:solidFill>
                <a:cs typeface="B Nazanin" pitchFamily="2" charset="-78"/>
              </a:rPr>
              <a:t/>
            </a:r>
            <a:br>
              <a:rPr lang="en-US" sz="2400" b="1" dirty="0" smtClean="0">
                <a:solidFill>
                  <a:schemeClr val="bg1"/>
                </a:solidFill>
                <a:cs typeface="B Nazanin" pitchFamily="2" charset="-78"/>
              </a:rPr>
            </a:br>
            <a:endParaRPr kumimoji="0" lang="fa-IR" sz="2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mj-lt"/>
              <a:ea typeface="+mj-ea"/>
              <a:cs typeface="B Nazanin" pitchFamily="2" charset="-78"/>
            </a:endParaRPr>
          </a:p>
        </p:txBody>
      </p:sp>
      <p:sp>
        <p:nvSpPr>
          <p:cNvPr id="7" name="Content Placeholder 2"/>
          <p:cNvSpPr txBox="1">
            <a:spLocks/>
          </p:cNvSpPr>
          <p:nvPr/>
        </p:nvSpPr>
        <p:spPr>
          <a:xfrm>
            <a:off x="771556" y="2285992"/>
            <a:ext cx="7443782" cy="3786214"/>
          </a:xfrm>
          <a:prstGeom prst="rect">
            <a:avLst/>
          </a:prstGeom>
        </p:spPr>
        <p:txBody>
          <a:bodyPr vert="horz" lIns="0" rIns="18288">
            <a:normAutofit fontScale="62500" lnSpcReduction="20000"/>
          </a:bodyPr>
          <a:lstStyle/>
          <a:p>
            <a:pPr algn="r" rtl="1">
              <a:buNone/>
            </a:pPr>
            <a:r>
              <a:rPr lang="fa-IR" sz="4000" b="1" dirty="0" smtClean="0">
                <a:solidFill>
                  <a:schemeClr val="bg1"/>
                </a:solidFill>
                <a:cs typeface="B Nazanin" pitchFamily="2" charset="-78"/>
              </a:rPr>
              <a:t>1) كمبود ظرفيت سرمايي .</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2) ميزان تغيير دماي مرطوب ھوا را در حين عبور از كويل سردكننده امتحان كنيد .</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ظرفيت سرمايي دستگاه را با بار سرمايي اعمال شده به آن مقايسه كنيد.</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3) نادرست بون دور دمنده و ميزان افت فشار در حين عبور از آن .</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4) افت فشار در د منده را با استفاده از جريان سنج امتحان و در دمنده را تصحيح كنيد.</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5) افت فشار نادرست در كويل اواپراتور .</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6) افت فشار در كويل را با جريان سنج امتحان كنيد . فيلترها ، تيغه هاي منحرف كننده ،</a:t>
            </a:r>
            <a:endParaRPr lang="en-US" sz="4000" b="1" dirty="0" smtClean="0">
              <a:solidFill>
                <a:schemeClr val="bg1"/>
              </a:solidFill>
              <a:cs typeface="B Nazanin" pitchFamily="2" charset="-78"/>
            </a:endParaRPr>
          </a:p>
          <a:p>
            <a:pPr algn="r" rtl="1">
              <a:buNone/>
            </a:pPr>
            <a:r>
              <a:rPr lang="fa-IR" sz="4000" b="1" dirty="0" smtClean="0">
                <a:solidFill>
                  <a:schemeClr val="bg1"/>
                </a:solidFill>
                <a:cs typeface="B Nazanin" pitchFamily="2" charset="-78"/>
              </a:rPr>
              <a:t>كانال هوا و پره هاي كويل را از نظر وجود موانع خارجي ، بازديد كنيد .</a:t>
            </a:r>
            <a:endParaRPr lang="en-US" sz="4000" b="1" dirty="0" smtClean="0">
              <a:solidFill>
                <a:schemeClr val="bg1"/>
              </a:solidFill>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a-I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5" name="Title 1"/>
          <p:cNvSpPr txBox="1">
            <a:spLocks/>
          </p:cNvSpPr>
          <p:nvPr/>
        </p:nvSpPr>
        <p:spPr>
          <a:xfrm>
            <a:off x="5429256" y="1785926"/>
            <a:ext cx="3157502" cy="571504"/>
          </a:xfrm>
          <a:prstGeom prst="rect">
            <a:avLst/>
          </a:prstGeom>
          <a:ln>
            <a:noFill/>
          </a:ln>
        </p:spPr>
        <p:txBody>
          <a:bodyPr vert="horz" lIns="0" tIns="0" rIns="18288" bIns="0" anchor="b">
            <a:normAutofit fontScale="90000" lnSpcReduction="20000"/>
            <a:scene3d>
              <a:camera prst="orthographicFront"/>
              <a:lightRig rig="freezing" dir="t">
                <a:rot lat="0" lon="0" rev="5640000"/>
              </a:lightRig>
            </a:scene3d>
            <a:sp3d prstMaterial="flat">
              <a:bevelT w="38100" h="38100"/>
              <a:contourClr>
                <a:schemeClr val="tx2"/>
              </a:contourClr>
            </a:sp3d>
          </a:bodyPr>
          <a:lstStyle/>
          <a:p>
            <a:pPr lvl="0" algn="r">
              <a:spcBef>
                <a:spcPct val="0"/>
              </a:spcBef>
            </a:pPr>
            <a:r>
              <a:rPr lang="fa-IR" sz="2400" b="1" dirty="0" smtClean="0">
                <a:solidFill>
                  <a:schemeClr val="bg1"/>
                </a:solidFill>
                <a:cs typeface="B Nazanin" pitchFamily="2" charset="-78"/>
              </a:rPr>
              <a:t>-كمبود هوادهي دريچه ها :</a:t>
            </a:r>
            <a:r>
              <a:rPr lang="en-US" sz="2400" b="1" dirty="0" smtClean="0">
                <a:solidFill>
                  <a:schemeClr val="bg1"/>
                </a:solidFill>
                <a:cs typeface="B Nazanin" pitchFamily="2" charset="-78"/>
              </a:rPr>
              <a:t/>
            </a:r>
            <a:br>
              <a:rPr lang="en-US" sz="2400" b="1" dirty="0" smtClean="0">
                <a:solidFill>
                  <a:schemeClr val="bg1"/>
                </a:solidFill>
                <a:cs typeface="B Nazanin" pitchFamily="2" charset="-78"/>
              </a:rPr>
            </a:br>
            <a:endParaRPr kumimoji="0" lang="fa-IR" sz="2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mj-lt"/>
              <a:ea typeface="+mj-ea"/>
              <a:cs typeface="B Nazanin" pitchFamily="2" charset="-78"/>
            </a:endParaRPr>
          </a:p>
        </p:txBody>
      </p:sp>
      <p:sp>
        <p:nvSpPr>
          <p:cNvPr id="7" name="Content Placeholder 2"/>
          <p:cNvSpPr txBox="1">
            <a:spLocks/>
          </p:cNvSpPr>
          <p:nvPr/>
        </p:nvSpPr>
        <p:spPr>
          <a:xfrm>
            <a:off x="771556" y="2285992"/>
            <a:ext cx="7443782" cy="4000528"/>
          </a:xfrm>
          <a:prstGeom prst="rect">
            <a:avLst/>
          </a:prstGeom>
        </p:spPr>
        <p:txBody>
          <a:bodyPr vert="horz" lIns="0" rIns="18288">
            <a:normAutofit fontScale="85000" lnSpcReduction="20000"/>
          </a:bodyPr>
          <a:lstStyle/>
          <a:p>
            <a:pPr algn="r" rtl="1">
              <a:buNone/>
            </a:pPr>
            <a:r>
              <a:rPr lang="fa-IR" sz="2400" b="1" dirty="0" smtClean="0">
                <a:solidFill>
                  <a:schemeClr val="bg1"/>
                </a:solidFill>
                <a:cs typeface="B Nazanin" pitchFamily="2" charset="-78"/>
              </a:rPr>
              <a:t>7) تلاطم بيش از حد هواي خروجي دمنده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8) در زانوهاي تيز كانال برة هادي نصب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9) تنظيم ناصحيح دمپرهاي اصلي و سرانشعابهاي هوا در كانالهاي هوا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10 ) دمپرها را بازديد و هوادهي را بررسي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11 ) مقاومت بالاي كانال هوا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12 ) ابعاد كانالها و زانوها را كنترل كنيد . داخل كانالها را از نظر وجود موانع خارجي</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بازديد كنيد . سفتي تسمه را امتحان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13 ) پايين بودن دور دمنده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14 ) سيستم كنترل دور موتور دمنده را امتحان كنيد . اگر موتور دمنده چند دور است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قطر پوليهاي آن را امتحان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15 ) اشتباه بودن جهت گردش دمنده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16 ) جهت صحيح گردش پروانة دمنده را از روي علامت پيكان حك شده روي بدنة</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دمنده مشخص كنيد . جهت گردش پروانه را با معكوس كردن جهت دوران موتور ، عوض</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17 ) كثيف بودن فيلترها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18 ) فيلترها را تميز و در صورتي كه از نوع يك بار مصرف هستند تعويض كنيد .</a:t>
            </a:r>
            <a:endParaRPr lang="en-US" sz="2400" b="1" dirty="0" smtClean="0">
              <a:solidFill>
                <a:schemeClr val="bg1"/>
              </a:solidFill>
              <a:cs typeface="B Nazanin" pitchFamily="2" charset="-78"/>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a-I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ir conditioned building"/>
          <p:cNvPicPr>
            <a:picLocks noChangeAspect="1" noChangeArrowheads="1"/>
          </p:cNvPicPr>
          <p:nvPr/>
        </p:nvPicPr>
        <p:blipFill>
          <a:blip r:embed="rId2" cstate="print"/>
          <a:srcRect/>
          <a:stretch>
            <a:fillRect/>
          </a:stretch>
        </p:blipFill>
        <p:spPr>
          <a:xfrm>
            <a:off x="500034" y="1000108"/>
            <a:ext cx="6286544" cy="5259755"/>
          </a:xfrm>
          <a:prstGeom prst="rect">
            <a:avLst/>
          </a:prstGeom>
        </p:spPr>
      </p:pic>
      <p:sp>
        <p:nvSpPr>
          <p:cNvPr id="3" name="TextBox 2"/>
          <p:cNvSpPr txBox="1"/>
          <p:nvPr/>
        </p:nvSpPr>
        <p:spPr>
          <a:xfrm>
            <a:off x="5643570" y="928670"/>
            <a:ext cx="2928958"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هواساز چيست؟</a:t>
            </a:r>
            <a:endParaRPr lang="en-US" sz="4000" b="1" dirty="0">
              <a:solidFill>
                <a:schemeClr val="bg1"/>
              </a:solidFill>
              <a:cs typeface="B Nazanin" pitchFamily="2" charset="-78"/>
            </a:endParaRPr>
          </a:p>
        </p:txBody>
      </p:sp>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771556" y="2285992"/>
            <a:ext cx="7443782" cy="3286148"/>
          </a:xfrm>
          <a:prstGeom prst="rect">
            <a:avLst/>
          </a:prstGeom>
        </p:spPr>
        <p:txBody>
          <a:bodyPr vert="horz" lIns="0" rIns="18288">
            <a:normAutofit/>
          </a:bodyPr>
          <a:lstStyle/>
          <a:p>
            <a:pPr algn="r" rtl="1">
              <a:buNone/>
            </a:pPr>
            <a:r>
              <a:rPr lang="fa-IR" sz="2800" b="1" dirty="0" smtClean="0">
                <a:solidFill>
                  <a:schemeClr val="bg1"/>
                </a:solidFill>
                <a:cs typeface="B Nazanin" pitchFamily="2" charset="-78"/>
              </a:rPr>
              <a:t>عيب و علت احتمالي چارة احتمالي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1) بزرگ بودن پولي موتور دمنده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2) سرعت دمنده را با تعويض پولي موتور ، اصلاح كنيد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3) تنظيم ناصحيح دريچه هاي توزيع هوا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4) دريچه ها را تنظيم كنيد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5) كمتر بودن مقاومت شبكة كانال از ميزان برآورده شده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6) دور دمنده را كمتر كنيد .</a:t>
            </a:r>
            <a:endParaRPr lang="en-US" sz="2800" b="1" dirty="0" smtClean="0">
              <a:solidFill>
                <a:schemeClr val="bg1"/>
              </a:solidFill>
              <a:cs typeface="B Nazanin" pitchFamily="2" charset="-78"/>
            </a:endParaRPr>
          </a:p>
        </p:txBody>
      </p:sp>
      <p:sp>
        <p:nvSpPr>
          <p:cNvPr id="6" name="TextBox 5"/>
          <p:cNvSpPr txBox="1"/>
          <p:nvPr/>
        </p:nvSpPr>
        <p:spPr>
          <a:xfrm>
            <a:off x="6786578" y="1714488"/>
            <a:ext cx="1785950"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 هوادهي زياد :</a:t>
            </a:r>
            <a:endParaRPr lang="en-US" sz="2200" dirty="0"/>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842994" y="2214554"/>
            <a:ext cx="7443782" cy="4000528"/>
          </a:xfrm>
          <a:prstGeom prst="rect">
            <a:avLst/>
          </a:prstGeom>
        </p:spPr>
        <p:txBody>
          <a:bodyPr vert="horz" lIns="0" rIns="18288">
            <a:normAutofit fontScale="85000" lnSpcReduction="20000"/>
          </a:bodyPr>
          <a:lstStyle/>
          <a:p>
            <a:pPr algn="r" rtl="1">
              <a:buNone/>
            </a:pPr>
            <a:r>
              <a:rPr lang="fa-IR" sz="2800" b="1" dirty="0" smtClean="0">
                <a:solidFill>
                  <a:schemeClr val="bg1"/>
                </a:solidFill>
                <a:cs typeface="B Nazanin" pitchFamily="2" charset="-78"/>
              </a:rPr>
              <a:t>1) ناهمواري سطوح داخلي سيستم كانال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2) سطوح داخلي كانالها را در امتداد جريان هوا شكل دھيد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3) وجود سوراخ يا شكافهاي ريز در كانال يا بدنة دستگاه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4) لبه هاي بلند شدة كانالها را صاف كنيد . همة سوراخها را كيپ كنيد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5) زياد بودن دور دمنده در مقايسه با ميزان صدا و نوع سيستم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6) در صورت امكان دور دمنده را كاهش دهيد . يا اينكه براي كانالها ، عايق صوتي مناسب پيش بيني كنيد (عايق صوتي بايد از نوع نسوز باشد).</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7) وجود مانع در دريچه ها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8) در صورت امكان موانع موجود را به نحوي كه تعادل سيستم برهم نخورد از سرراه برداريد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9) سرعت بيش از حد هوا در دريچه ها .</a:t>
            </a:r>
            <a:endParaRPr lang="en-US" sz="2800" b="1" dirty="0" smtClean="0">
              <a:solidFill>
                <a:schemeClr val="bg1"/>
              </a:solidFill>
              <a:cs typeface="B Nazanin" pitchFamily="2" charset="-78"/>
            </a:endParaRPr>
          </a:p>
          <a:p>
            <a:pPr algn="r" rtl="1">
              <a:buNone/>
            </a:pPr>
            <a:r>
              <a:rPr lang="fa-IR" sz="2800" b="1" dirty="0" smtClean="0">
                <a:solidFill>
                  <a:schemeClr val="bg1"/>
                </a:solidFill>
                <a:cs typeface="B Nazanin" pitchFamily="2" charset="-78"/>
              </a:rPr>
              <a:t>10 ) جريان هوا در داخل سيستم را مجدداً متعادل كنيد .</a:t>
            </a:r>
            <a:endParaRPr lang="en-US" sz="2800" b="1" dirty="0" smtClean="0">
              <a:solidFill>
                <a:schemeClr val="bg1"/>
              </a:solidFill>
              <a:cs typeface="B Nazanin" pitchFamily="2" charset="-78"/>
            </a:endParaRPr>
          </a:p>
        </p:txBody>
      </p:sp>
      <p:sp>
        <p:nvSpPr>
          <p:cNvPr id="6" name="TextBox 5"/>
          <p:cNvSpPr txBox="1"/>
          <p:nvPr/>
        </p:nvSpPr>
        <p:spPr>
          <a:xfrm>
            <a:off x="5572132" y="1714488"/>
            <a:ext cx="3000396"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-سروصداي هوا (سوت زدن) :</a:t>
            </a:r>
            <a:endParaRPr lang="en-US" sz="2200" b="1" dirty="0">
              <a:solidFill>
                <a:schemeClr val="bg1"/>
              </a:solidFill>
            </a:endParaRPr>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842994" y="2285992"/>
            <a:ext cx="7443782" cy="1643074"/>
          </a:xfrm>
          <a:prstGeom prst="rect">
            <a:avLst/>
          </a:prstGeom>
        </p:spPr>
        <p:txBody>
          <a:bodyPr vert="horz" lIns="0" rIns="18288">
            <a:normAutofit/>
          </a:bodyPr>
          <a:lstStyle/>
          <a:p>
            <a:pPr algn="r" rtl="1">
              <a:buNone/>
            </a:pPr>
            <a:r>
              <a:rPr lang="fa-IR" sz="2400" b="1" dirty="0" smtClean="0">
                <a:solidFill>
                  <a:schemeClr val="bg1"/>
                </a:solidFill>
                <a:cs typeface="B Nazanin" pitchFamily="2" charset="-78"/>
              </a:rPr>
              <a:t>دستگاه عيب و علت احتمالي چارة احتمالي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 برخورد پروانة دمنده با محفظه آن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2) پروانه را به صورتي كه بتوان آزادانه گردش كند تنظيم كنيد .</a:t>
            </a:r>
            <a:endParaRPr lang="en-US" sz="2400" b="1" dirty="0">
              <a:solidFill>
                <a:schemeClr val="bg1"/>
              </a:solidFill>
              <a:cs typeface="B Nazanin" pitchFamily="2" charset="-78"/>
            </a:endParaRPr>
          </a:p>
        </p:txBody>
      </p:sp>
      <p:sp>
        <p:nvSpPr>
          <p:cNvPr id="6" name="TextBox 5"/>
          <p:cNvSpPr txBox="1"/>
          <p:nvPr/>
        </p:nvSpPr>
        <p:spPr>
          <a:xfrm>
            <a:off x="3357554" y="1714488"/>
            <a:ext cx="5214974"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-به گوش رسيدن صداي خراشيدگي از داخل پلنيوم :</a:t>
            </a:r>
            <a:endParaRPr lang="en-US" sz="2200" b="1" dirty="0">
              <a:solidFill>
                <a:schemeClr val="bg1"/>
              </a:solidFill>
            </a:endParaRPr>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842994" y="2285992"/>
            <a:ext cx="7443782" cy="2928958"/>
          </a:xfrm>
          <a:prstGeom prst="rect">
            <a:avLst/>
          </a:prstGeom>
        </p:spPr>
        <p:txBody>
          <a:bodyPr vert="horz" lIns="0" rIns="18288">
            <a:normAutofit lnSpcReduction="10000"/>
          </a:bodyPr>
          <a:lstStyle/>
          <a:p>
            <a:pPr algn="r" rtl="1">
              <a:buNone/>
            </a:pPr>
            <a:r>
              <a:rPr lang="fa-IR" sz="2400" b="1" dirty="0" smtClean="0">
                <a:solidFill>
                  <a:schemeClr val="bg1"/>
                </a:solidFill>
                <a:cs typeface="B Nazanin" pitchFamily="2" charset="-78"/>
              </a:rPr>
              <a:t>عيب و علت احتمالي چارة احتمالي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 شل بودن تسمه 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2) تسمه ها را سفت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3) كثيف بودن ياتاقانها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4) ياتاقانها را تميز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5) گيرداشتن ياتاقانها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6) ياتاقانها را باز و بعد از حصول اطمينان از سالم بودن محور ، آنها را تعويض كنيد .</a:t>
            </a:r>
            <a:endParaRPr lang="en-US" sz="2400" b="1" dirty="0">
              <a:solidFill>
                <a:schemeClr val="bg1"/>
              </a:solidFill>
              <a:cs typeface="B Nazanin" pitchFamily="2" charset="-78"/>
            </a:endParaRPr>
          </a:p>
        </p:txBody>
      </p:sp>
      <p:sp>
        <p:nvSpPr>
          <p:cNvPr id="6" name="TextBox 5"/>
          <p:cNvSpPr txBox="1"/>
          <p:nvPr/>
        </p:nvSpPr>
        <p:spPr>
          <a:xfrm>
            <a:off x="3357554" y="1714488"/>
            <a:ext cx="5214974"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-صداي نامناسب دستگاه  (قژقژ ):</a:t>
            </a:r>
            <a:endParaRPr lang="en-US" sz="2200" b="1" dirty="0">
              <a:solidFill>
                <a:schemeClr val="bg1"/>
              </a:solidFill>
              <a:cs typeface="B Nazanin" pitchFamily="2" charset="-78"/>
            </a:endParaRPr>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842994" y="2285992"/>
            <a:ext cx="7443782" cy="3929090"/>
          </a:xfrm>
          <a:prstGeom prst="rect">
            <a:avLst/>
          </a:prstGeom>
        </p:spPr>
        <p:txBody>
          <a:bodyPr vert="horz" lIns="0" rIns="18288">
            <a:normAutofit lnSpcReduction="10000"/>
          </a:bodyPr>
          <a:lstStyle/>
          <a:p>
            <a:pPr algn="r" rtl="1">
              <a:buNone/>
            </a:pPr>
            <a:r>
              <a:rPr lang="fa-IR" sz="2400" b="1" dirty="0" smtClean="0">
                <a:solidFill>
                  <a:schemeClr val="bg1"/>
                </a:solidFill>
                <a:cs typeface="B Nazanin" pitchFamily="2" charset="-78"/>
              </a:rPr>
              <a:t>عيب و علت احتمالي چارة احتمالي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 لق بودن محفظة فيلتر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2) محفظة فيلتر را در جاي خود محكم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3) شل شدن بستهاي نگهدارند ةكابل برق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4) بستها را خوب محكم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5) ارتعاش حباب گرمايي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6) بستهاي نگهدارندة حباب را سفت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7) برخورد لوله به بدنة دستگاه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8) فاصلة بين لوله و بدنه را در محل برخورد فلز با فلز عايق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9) شل بودن پيچهاي بدنه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10 ) پيچهاي شل شده را سفت كنيد .</a:t>
            </a:r>
            <a:endParaRPr lang="en-US" sz="2400" b="1" dirty="0">
              <a:solidFill>
                <a:schemeClr val="bg1"/>
              </a:solidFill>
              <a:cs typeface="B Nazanin" pitchFamily="2" charset="-78"/>
            </a:endParaRPr>
          </a:p>
        </p:txBody>
      </p:sp>
      <p:sp>
        <p:nvSpPr>
          <p:cNvPr id="6" name="TextBox 5"/>
          <p:cNvSpPr txBox="1"/>
          <p:nvPr/>
        </p:nvSpPr>
        <p:spPr>
          <a:xfrm>
            <a:off x="3357554" y="1714488"/>
            <a:ext cx="5214974"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-صداي نامناسب دستگاه (تِق تِق) :</a:t>
            </a:r>
            <a:endParaRPr lang="en-US" sz="2200" b="1" dirty="0">
              <a:solidFill>
                <a:schemeClr val="bg1"/>
              </a:solidFill>
              <a:cs typeface="B Nazanin" pitchFamily="2" charset="-78"/>
            </a:endParaRPr>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842994" y="2143116"/>
            <a:ext cx="7443782" cy="4429156"/>
          </a:xfrm>
          <a:prstGeom prst="rect">
            <a:avLst/>
          </a:prstGeom>
        </p:spPr>
        <p:txBody>
          <a:bodyPr vert="horz" lIns="0" rIns="18288">
            <a:normAutofit lnSpcReduction="10000"/>
          </a:bodyPr>
          <a:lstStyle/>
          <a:p>
            <a:pPr algn="r" rtl="1">
              <a:buNone/>
            </a:pPr>
            <a:r>
              <a:rPr lang="fa-IR" sz="2400" b="1" dirty="0" smtClean="0">
                <a:solidFill>
                  <a:schemeClr val="bg1"/>
                </a:solidFill>
                <a:cs typeface="B Nazanin" pitchFamily="2" charset="-78"/>
              </a:rPr>
              <a:t>عيب و علت احتمالي چارة احتمالي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 اجراي غلط لوله كشي درين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2) شيب صحيح لولة درين بين 2 الي 8 سانتيمتر در هر متر است . سيني آبچكه بايد به طرف لولة درين شيب داشته باشد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3) كثيف بودن سيني آبچكه و صافي آن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4) صافي را برداريد و توري آن را تميز كنيد . سيني را با فشار آب تميز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5) شل بودن اتصالات لوله كشي يا شيرها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6) كلية اتصالات را محكم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7) پرتاب شدن قطرات آب به خارج از سيني آبچكه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8) سرعت عبور هوا از ميان كويلها زياد است . مقاومت مسير هوا و دور دمنده را از لحاظ تطبيق با شرايط طراحي امتحان كنيد .</a:t>
            </a:r>
            <a:endParaRPr lang="en-US" sz="2400" b="1" dirty="0">
              <a:solidFill>
                <a:schemeClr val="bg1"/>
              </a:solidFill>
              <a:cs typeface="B Nazanin" pitchFamily="2" charset="-78"/>
            </a:endParaRPr>
          </a:p>
        </p:txBody>
      </p:sp>
      <p:sp>
        <p:nvSpPr>
          <p:cNvPr id="6" name="TextBox 5"/>
          <p:cNvSpPr txBox="1"/>
          <p:nvPr/>
        </p:nvSpPr>
        <p:spPr>
          <a:xfrm>
            <a:off x="3357554" y="1714488"/>
            <a:ext cx="5214974"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-نشت يا چكه كردن آب از دستگاه :</a:t>
            </a:r>
            <a:endParaRPr lang="en-US" sz="2200" b="1" dirty="0">
              <a:solidFill>
                <a:schemeClr val="bg1"/>
              </a:solidFill>
              <a:cs typeface="B Nazanin" pitchFamily="2" charset="-78"/>
            </a:endParaRPr>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عيب يابي هواساز:</a:t>
            </a:r>
          </a:p>
        </p:txBody>
      </p:sp>
      <p:sp>
        <p:nvSpPr>
          <p:cNvPr id="7" name="Content Placeholder 2"/>
          <p:cNvSpPr txBox="1">
            <a:spLocks/>
          </p:cNvSpPr>
          <p:nvPr/>
        </p:nvSpPr>
        <p:spPr>
          <a:xfrm>
            <a:off x="842994" y="2143116"/>
            <a:ext cx="7443782" cy="4429156"/>
          </a:xfrm>
          <a:prstGeom prst="rect">
            <a:avLst/>
          </a:prstGeom>
        </p:spPr>
        <p:txBody>
          <a:bodyPr vert="horz" lIns="0" rIns="18288">
            <a:normAutofit fontScale="77500" lnSpcReduction="20000"/>
          </a:bodyPr>
          <a:lstStyle/>
          <a:p>
            <a:pPr algn="r" rtl="1">
              <a:buNone/>
            </a:pPr>
            <a:r>
              <a:rPr lang="fa-IR" sz="2400" b="1" dirty="0" smtClean="0">
                <a:solidFill>
                  <a:schemeClr val="bg1"/>
                </a:solidFill>
                <a:cs typeface="B Nazanin" pitchFamily="2" charset="-78"/>
              </a:rPr>
              <a:t>عيب و علت احتمالي چارة احتمالي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 شل بودن پيچهاي پاية موتور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2) پيچهاي پاية موتور را سفت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3) توزيع غيريكنواخت وزن دستگاه روي فنرها يا پايه 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4) دستگاه را از همه طرف تراز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5) سفتي بيش از حد تسمه و لنگر برداشتن محور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6) كشش تسمه را تنظيم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7) شل بودن پوليها يا از محور خارج شدن آنها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8) پوليها را تراز و پيچهاي تنظيم آنها را سفت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9) تاب برداشتن محور دمنده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10 ) محور بادزن را تعويض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11 ) فرسودگي ياتاقانهاي دمنده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12 ) ياتاقانها را تعويض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13 ) نابالانسي پروانة دمنده يا شل بودن اتصال آن با محور موتور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14 ) در صورتي كه محور صدمه نديده است ، پروانه را در محل خود محكم كنيد . در غير</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اين صورت محور را تعويض كنيد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15 ) عدم استفاده از برزنت در اتصال دستگاه به كانال هوا .</a:t>
            </a:r>
            <a:endParaRPr lang="en-US" sz="2400" b="1" dirty="0" smtClean="0">
              <a:solidFill>
                <a:schemeClr val="bg1"/>
              </a:solidFill>
              <a:cs typeface="B Nazanin" pitchFamily="2" charset="-78"/>
            </a:endParaRPr>
          </a:p>
          <a:p>
            <a:pPr algn="r" rtl="1">
              <a:buNone/>
            </a:pPr>
            <a:r>
              <a:rPr lang="fa-IR" sz="2400" b="1" dirty="0" smtClean="0">
                <a:solidFill>
                  <a:schemeClr val="bg1"/>
                </a:solidFill>
                <a:cs typeface="B Nazanin" pitchFamily="2" charset="-78"/>
              </a:rPr>
              <a:t>16 ) در محل اتصالات دستگاه به كانال هوا برزنت قرار دهيد .</a:t>
            </a:r>
            <a:endParaRPr lang="en-US" sz="2400" b="1" dirty="0" smtClean="0">
              <a:solidFill>
                <a:schemeClr val="bg1"/>
              </a:solidFill>
              <a:cs typeface="B Nazanin" pitchFamily="2" charset="-78"/>
            </a:endParaRPr>
          </a:p>
          <a:p>
            <a:pPr algn="r" rtl="1"/>
            <a:endParaRPr lang="fa-IR" sz="2400" b="1" dirty="0">
              <a:solidFill>
                <a:schemeClr val="bg1"/>
              </a:solidFill>
              <a:cs typeface="B Nazanin" pitchFamily="2" charset="-78"/>
            </a:endParaRPr>
          </a:p>
        </p:txBody>
      </p:sp>
      <p:sp>
        <p:nvSpPr>
          <p:cNvPr id="6" name="TextBox 5"/>
          <p:cNvSpPr txBox="1"/>
          <p:nvPr/>
        </p:nvSpPr>
        <p:spPr>
          <a:xfrm>
            <a:off x="3357554" y="1714488"/>
            <a:ext cx="5214974" cy="430887"/>
          </a:xfrm>
          <a:prstGeom prst="rect">
            <a:avLst/>
          </a:prstGeom>
          <a:noFill/>
        </p:spPr>
        <p:txBody>
          <a:bodyPr wrap="square" rtlCol="0">
            <a:spAutoFit/>
          </a:bodyPr>
          <a:lstStyle/>
          <a:p>
            <a:pPr lvl="0" algn="r" rtl="1"/>
            <a:r>
              <a:rPr lang="fa-IR" sz="2200" b="1" dirty="0" smtClean="0">
                <a:solidFill>
                  <a:schemeClr val="bg1"/>
                </a:solidFill>
                <a:cs typeface="B Nazanin" pitchFamily="2" charset="-78"/>
              </a:rPr>
              <a:t>-لرزش دستگاه :</a:t>
            </a:r>
            <a:endParaRPr lang="en-US" sz="2200" b="1" dirty="0">
              <a:solidFill>
                <a:schemeClr val="bg1"/>
              </a:solidFill>
              <a:cs typeface="B Nazanin" pitchFamily="2" charset="-78"/>
            </a:endParaRPr>
          </a:p>
        </p:txBody>
      </p:sp>
      <p:sp>
        <p:nvSpPr>
          <p:cNvPr id="8" name="Oval 7"/>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3570" y="928670"/>
            <a:ext cx="2928958"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كاربرد هواساز:</a:t>
            </a:r>
          </a:p>
        </p:txBody>
      </p:sp>
      <p:pic>
        <p:nvPicPr>
          <p:cNvPr id="6" name="Picture 2" descr="image of hvac on roof of building"/>
          <p:cNvPicPr>
            <a:picLocks noChangeAspect="1" noChangeArrowheads="1"/>
          </p:cNvPicPr>
          <p:nvPr/>
        </p:nvPicPr>
        <p:blipFill>
          <a:blip r:embed="rId2" cstate="print"/>
          <a:srcRect/>
          <a:stretch>
            <a:fillRect/>
          </a:stretch>
        </p:blipFill>
        <p:spPr bwMode="auto">
          <a:xfrm>
            <a:off x="785786" y="1000108"/>
            <a:ext cx="7459607" cy="5041384"/>
          </a:xfrm>
          <a:prstGeom prst="rect">
            <a:avLst/>
          </a:prstGeom>
          <a:noFill/>
        </p:spPr>
      </p:pic>
      <p:sp>
        <p:nvSpPr>
          <p:cNvPr id="5" name="Oval 4"/>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pic>
        <p:nvPicPr>
          <p:cNvPr id="7" name="Picture 2"/>
          <p:cNvPicPr>
            <a:picLocks noChangeAspect="1" noChangeArrowheads="1"/>
          </p:cNvPicPr>
          <p:nvPr/>
        </p:nvPicPr>
        <p:blipFill>
          <a:blip r:embed="rId2" cstate="print"/>
          <a:srcRect/>
          <a:stretch>
            <a:fillRect/>
          </a:stretch>
        </p:blipFill>
        <p:spPr bwMode="auto">
          <a:xfrm>
            <a:off x="2285984" y="4076700"/>
            <a:ext cx="6096000" cy="2781300"/>
          </a:xfrm>
          <a:prstGeom prst="rect">
            <a:avLst/>
          </a:prstGeom>
          <a:noFill/>
          <a:ln w="9525">
            <a:noFill/>
            <a:miter lim="800000"/>
            <a:headEnd/>
            <a:tailEnd/>
          </a:ln>
          <a:scene3d>
            <a:camera prst="orthographicFront">
              <a:rot lat="0" lon="10800000" rev="0"/>
            </a:camera>
            <a:lightRig rig="threePt" dir="t"/>
          </a:scene3d>
        </p:spPr>
      </p:pic>
      <p:pic>
        <p:nvPicPr>
          <p:cNvPr id="8" name="Picture 1"/>
          <p:cNvPicPr>
            <a:picLocks noChangeAspect="1" noChangeArrowheads="1"/>
          </p:cNvPicPr>
          <p:nvPr/>
        </p:nvPicPr>
        <p:blipFill>
          <a:blip r:embed="rId3" cstate="print"/>
          <a:srcRect/>
          <a:stretch>
            <a:fillRect/>
          </a:stretch>
        </p:blipFill>
        <p:spPr bwMode="auto">
          <a:xfrm>
            <a:off x="500034" y="1714488"/>
            <a:ext cx="5418573" cy="2643206"/>
          </a:xfrm>
          <a:prstGeom prst="rect">
            <a:avLst/>
          </a:prstGeom>
          <a:noFill/>
          <a:ln w="9525">
            <a:noFill/>
            <a:miter lim="800000"/>
            <a:headEnd/>
            <a:tailEnd/>
          </a:ln>
          <a:effectLst/>
        </p:spPr>
      </p:pic>
      <p:sp>
        <p:nvSpPr>
          <p:cNvPr id="6" name="Oval 5"/>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5572132" y="1857364"/>
            <a:ext cx="2928958" cy="369332"/>
          </a:xfrm>
          <a:prstGeom prst="rect">
            <a:avLst/>
          </a:prstGeom>
          <a:noFill/>
        </p:spPr>
        <p:txBody>
          <a:bodyPr wrap="square" rtlCol="0">
            <a:spAutoFit/>
          </a:bodyPr>
          <a:lstStyle/>
          <a:p>
            <a:pPr algn="r" rtl="1"/>
            <a:r>
              <a:rPr lang="fa-IR" dirty="0" smtClean="0">
                <a:solidFill>
                  <a:schemeClr val="bg1"/>
                </a:solidFill>
                <a:cs typeface="B Nazanin" pitchFamily="2" charset="-78"/>
              </a:rPr>
              <a:t>- جعبه مخلوط </a:t>
            </a:r>
            <a:r>
              <a:rPr lang="en-US" dirty="0" smtClean="0">
                <a:solidFill>
                  <a:schemeClr val="bg1"/>
                </a:solidFill>
                <a:cs typeface="B Nazanin" pitchFamily="2" charset="-78"/>
              </a:rPr>
              <a:t>(Mixing Box)</a:t>
            </a:r>
            <a:endParaRPr lang="en-US" dirty="0">
              <a:solidFill>
                <a:schemeClr val="bg1"/>
              </a:solidFill>
              <a:cs typeface="B Nazanin" pitchFamily="2" charset="-78"/>
            </a:endParaRPr>
          </a:p>
        </p:txBody>
      </p:sp>
      <p:pic>
        <p:nvPicPr>
          <p:cNvPr id="1026" name="Picture 2" descr="C:\Documents and Settings\user42\Desktop\MixingBox.jpg"/>
          <p:cNvPicPr>
            <a:picLocks noChangeAspect="1" noChangeArrowheads="1"/>
          </p:cNvPicPr>
          <p:nvPr/>
        </p:nvPicPr>
        <p:blipFill>
          <a:blip r:embed="rId2" cstate="print"/>
          <a:srcRect/>
          <a:stretch>
            <a:fillRect/>
          </a:stretch>
        </p:blipFill>
        <p:spPr bwMode="auto">
          <a:xfrm>
            <a:off x="500034" y="1643050"/>
            <a:ext cx="4800600" cy="3190875"/>
          </a:xfrm>
          <a:prstGeom prst="rect">
            <a:avLst/>
          </a:prstGeom>
          <a:noFill/>
        </p:spPr>
      </p:pic>
      <p:pic>
        <p:nvPicPr>
          <p:cNvPr id="1027" name="Picture 3" descr="C:\Documents and Settings\user42\Desktop\4bfe6aacd5fe39dea5f44a5e41830421.jpg"/>
          <p:cNvPicPr>
            <a:picLocks noChangeAspect="1" noChangeArrowheads="1"/>
          </p:cNvPicPr>
          <p:nvPr/>
        </p:nvPicPr>
        <p:blipFill>
          <a:blip r:embed="rId3" cstate="print"/>
          <a:srcRect/>
          <a:stretch>
            <a:fillRect/>
          </a:stretch>
        </p:blipFill>
        <p:spPr bwMode="auto">
          <a:xfrm>
            <a:off x="4357686" y="4143380"/>
            <a:ext cx="3810000" cy="2133600"/>
          </a:xfrm>
          <a:prstGeom prst="rect">
            <a:avLst/>
          </a:prstGeom>
          <a:noFill/>
        </p:spPr>
      </p:pic>
      <p:sp>
        <p:nvSpPr>
          <p:cNvPr id="7" name="Oval 6"/>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5572132" y="1857364"/>
            <a:ext cx="2928958" cy="369332"/>
          </a:xfrm>
          <a:prstGeom prst="rect">
            <a:avLst/>
          </a:prstGeom>
          <a:noFill/>
        </p:spPr>
        <p:txBody>
          <a:bodyPr wrap="square" rtlCol="0">
            <a:spAutoFit/>
          </a:bodyPr>
          <a:lstStyle/>
          <a:p>
            <a:pPr algn="r" rtl="1"/>
            <a:r>
              <a:rPr lang="fa-IR" dirty="0" smtClean="0">
                <a:solidFill>
                  <a:schemeClr val="bg1"/>
                </a:solidFill>
                <a:cs typeface="B Nazanin" pitchFamily="2" charset="-78"/>
              </a:rPr>
              <a:t>- جعبه فيلتر </a:t>
            </a:r>
            <a:r>
              <a:rPr lang="en-US" dirty="0" smtClean="0">
                <a:solidFill>
                  <a:schemeClr val="bg1"/>
                </a:solidFill>
                <a:cs typeface="B Nazanin" pitchFamily="2" charset="-78"/>
              </a:rPr>
              <a:t>(Filter Section)</a:t>
            </a:r>
            <a:endParaRPr lang="en-US" dirty="0">
              <a:solidFill>
                <a:schemeClr val="bg1"/>
              </a:solidFill>
              <a:cs typeface="B Nazanin" pitchFamily="2" charset="-78"/>
            </a:endParaRPr>
          </a:p>
        </p:txBody>
      </p:sp>
      <p:sp>
        <p:nvSpPr>
          <p:cNvPr id="5" name="Rectangle 2"/>
          <p:cNvSpPr txBox="1">
            <a:spLocks noChangeArrowheads="1"/>
          </p:cNvSpPr>
          <p:nvPr/>
        </p:nvSpPr>
        <p:spPr>
          <a:xfrm>
            <a:off x="563355" y="1599673"/>
            <a:ext cx="3234880" cy="434834"/>
          </a:xfrm>
          <a:prstGeom prst="rect">
            <a:avLst/>
          </a:prstGeom>
          <a:noFill/>
          <a:ln>
            <a:noFill/>
          </a:ln>
          <a:effectLst/>
        </p:spPr>
        <p:txBody>
          <a:bodyPr vert="horz" lIns="86362" tIns="42424" rIns="86362" bIns="42424" anchor="b">
            <a:normAutofit fontScale="900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Filter classes</a:t>
            </a:r>
            <a:endParaRPr kumimoji="0" lang="en-US" sz="2100" b="1" i="1"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7" name="Rectangle 3"/>
          <p:cNvSpPr>
            <a:spLocks noChangeArrowheads="1"/>
          </p:cNvSpPr>
          <p:nvPr/>
        </p:nvSpPr>
        <p:spPr bwMode="auto">
          <a:xfrm>
            <a:off x="3762941" y="1752297"/>
            <a:ext cx="1618119"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Dust filters</a:t>
            </a:r>
          </a:p>
        </p:txBody>
      </p:sp>
      <p:sp>
        <p:nvSpPr>
          <p:cNvPr id="8" name="Rectangle 4"/>
          <p:cNvSpPr>
            <a:spLocks noChangeArrowheads="1"/>
          </p:cNvSpPr>
          <p:nvPr/>
        </p:nvSpPr>
        <p:spPr bwMode="auto">
          <a:xfrm>
            <a:off x="1547530" y="2590289"/>
            <a:ext cx="1519023"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Standard</a:t>
            </a:r>
          </a:p>
        </p:txBody>
      </p:sp>
      <p:sp>
        <p:nvSpPr>
          <p:cNvPr id="9" name="Rectangle 5"/>
          <p:cNvSpPr>
            <a:spLocks noChangeArrowheads="1"/>
          </p:cNvSpPr>
          <p:nvPr/>
        </p:nvSpPr>
        <p:spPr bwMode="auto">
          <a:xfrm>
            <a:off x="6048941" y="2596048"/>
            <a:ext cx="1520380" cy="45643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Aerosol</a:t>
            </a:r>
          </a:p>
        </p:txBody>
      </p:sp>
      <p:sp>
        <p:nvSpPr>
          <p:cNvPr id="10" name="Rectangle 6"/>
          <p:cNvSpPr>
            <a:spLocks noChangeArrowheads="1"/>
          </p:cNvSpPr>
          <p:nvPr/>
        </p:nvSpPr>
        <p:spPr bwMode="auto">
          <a:xfrm>
            <a:off x="2686458" y="3799762"/>
            <a:ext cx="1519022"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Fine</a:t>
            </a:r>
          </a:p>
        </p:txBody>
      </p:sp>
      <p:sp>
        <p:nvSpPr>
          <p:cNvPr id="11" name="Rectangle 7"/>
          <p:cNvSpPr>
            <a:spLocks noChangeArrowheads="1"/>
          </p:cNvSpPr>
          <p:nvPr/>
        </p:nvSpPr>
        <p:spPr bwMode="auto">
          <a:xfrm>
            <a:off x="435752" y="3799762"/>
            <a:ext cx="1519022"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Coarse</a:t>
            </a:r>
          </a:p>
        </p:txBody>
      </p:sp>
      <p:sp>
        <p:nvSpPr>
          <p:cNvPr id="12" name="Rectangle 8"/>
          <p:cNvSpPr>
            <a:spLocks noChangeArrowheads="1"/>
          </p:cNvSpPr>
          <p:nvPr/>
        </p:nvSpPr>
        <p:spPr bwMode="auto">
          <a:xfrm>
            <a:off x="7174294" y="3799762"/>
            <a:ext cx="1520380"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ULPA</a:t>
            </a:r>
          </a:p>
        </p:txBody>
      </p:sp>
      <p:sp>
        <p:nvSpPr>
          <p:cNvPr id="13" name="Rectangle 9"/>
          <p:cNvSpPr>
            <a:spLocks noChangeArrowheads="1"/>
          </p:cNvSpPr>
          <p:nvPr/>
        </p:nvSpPr>
        <p:spPr bwMode="auto">
          <a:xfrm>
            <a:off x="4937163" y="3799762"/>
            <a:ext cx="1519022"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900" dirty="0"/>
              <a:t>HEPA</a:t>
            </a:r>
          </a:p>
        </p:txBody>
      </p:sp>
      <p:sp>
        <p:nvSpPr>
          <p:cNvPr id="14" name="Freeform 10"/>
          <p:cNvSpPr>
            <a:spLocks/>
          </p:cNvSpPr>
          <p:nvPr/>
        </p:nvSpPr>
        <p:spPr bwMode="auto">
          <a:xfrm>
            <a:off x="2307720" y="2210169"/>
            <a:ext cx="2265638" cy="381559"/>
          </a:xfrm>
          <a:custGeom>
            <a:avLst/>
            <a:gdLst/>
            <a:ahLst/>
            <a:cxnLst>
              <a:cxn ang="0">
                <a:pos x="1545" y="0"/>
              </a:cxn>
              <a:cxn ang="0">
                <a:pos x="1545" y="120"/>
              </a:cxn>
              <a:cxn ang="0">
                <a:pos x="0" y="120"/>
              </a:cxn>
              <a:cxn ang="0">
                <a:pos x="0" y="240"/>
              </a:cxn>
            </a:cxnLst>
            <a:rect l="0" t="0" r="r" b="b"/>
            <a:pathLst>
              <a:path w="1546" h="241">
                <a:moveTo>
                  <a:pt x="1545" y="0"/>
                </a:moveTo>
                <a:lnTo>
                  <a:pt x="1545" y="120"/>
                </a:lnTo>
                <a:lnTo>
                  <a:pt x="0" y="120"/>
                </a:lnTo>
                <a:lnTo>
                  <a:pt x="0" y="240"/>
                </a:lnTo>
              </a:path>
            </a:pathLst>
          </a:custGeom>
          <a:noFill/>
          <a:ln w="12700" cap="rnd" cmpd="sng">
            <a:solidFill>
              <a:schemeClr val="tx1"/>
            </a:solidFill>
            <a:prstDash val="solid"/>
            <a:round/>
            <a:headEnd type="none" w="sm" len="sm"/>
            <a:tailEnd type="stealth" w="med" len="med"/>
          </a:ln>
          <a:effectLst/>
        </p:spPr>
        <p:txBody>
          <a:bodyPr lIns="80147" tIns="40074" rIns="80147" bIns="40074"/>
          <a:lstStyle/>
          <a:p>
            <a:endParaRPr lang="en-US"/>
          </a:p>
        </p:txBody>
      </p:sp>
      <p:sp>
        <p:nvSpPr>
          <p:cNvPr id="15" name="Freeform 11"/>
          <p:cNvSpPr>
            <a:spLocks/>
          </p:cNvSpPr>
          <p:nvPr/>
        </p:nvSpPr>
        <p:spPr bwMode="auto">
          <a:xfrm>
            <a:off x="1195942" y="3048160"/>
            <a:ext cx="1113135" cy="754481"/>
          </a:xfrm>
          <a:custGeom>
            <a:avLst/>
            <a:gdLst/>
            <a:ahLst/>
            <a:cxnLst>
              <a:cxn ang="0">
                <a:pos x="759" y="0"/>
              </a:cxn>
              <a:cxn ang="0">
                <a:pos x="759" y="237"/>
              </a:cxn>
              <a:cxn ang="0">
                <a:pos x="0" y="237"/>
              </a:cxn>
              <a:cxn ang="0">
                <a:pos x="0" y="474"/>
              </a:cxn>
            </a:cxnLst>
            <a:rect l="0" t="0" r="r" b="b"/>
            <a:pathLst>
              <a:path w="760" h="475">
                <a:moveTo>
                  <a:pt x="759" y="0"/>
                </a:moveTo>
                <a:lnTo>
                  <a:pt x="759" y="237"/>
                </a:lnTo>
                <a:lnTo>
                  <a:pt x="0" y="237"/>
                </a:lnTo>
                <a:lnTo>
                  <a:pt x="0" y="474"/>
                </a:lnTo>
              </a:path>
            </a:pathLst>
          </a:custGeom>
          <a:noFill/>
          <a:ln w="12700" cap="rnd" cmpd="sng">
            <a:solidFill>
              <a:schemeClr val="tx1"/>
            </a:solidFill>
            <a:prstDash val="solid"/>
            <a:round/>
            <a:headEnd type="none" w="sm" len="sm"/>
            <a:tailEnd type="stealth" w="med" len="med"/>
          </a:ln>
          <a:effectLst/>
        </p:spPr>
        <p:txBody>
          <a:bodyPr lIns="80147" tIns="40074" rIns="80147" bIns="40074"/>
          <a:lstStyle/>
          <a:p>
            <a:endParaRPr lang="en-US"/>
          </a:p>
        </p:txBody>
      </p:sp>
      <p:sp>
        <p:nvSpPr>
          <p:cNvPr id="16" name="Freeform 12"/>
          <p:cNvSpPr>
            <a:spLocks/>
          </p:cNvSpPr>
          <p:nvPr/>
        </p:nvSpPr>
        <p:spPr bwMode="auto">
          <a:xfrm>
            <a:off x="5697353" y="3052479"/>
            <a:ext cx="1113135" cy="750162"/>
          </a:xfrm>
          <a:custGeom>
            <a:avLst/>
            <a:gdLst/>
            <a:ahLst/>
            <a:cxnLst>
              <a:cxn ang="0">
                <a:pos x="759" y="0"/>
              </a:cxn>
              <a:cxn ang="0">
                <a:pos x="759" y="235"/>
              </a:cxn>
              <a:cxn ang="0">
                <a:pos x="0" y="235"/>
              </a:cxn>
              <a:cxn ang="0">
                <a:pos x="0" y="471"/>
              </a:cxn>
            </a:cxnLst>
            <a:rect l="0" t="0" r="r" b="b"/>
            <a:pathLst>
              <a:path w="760" h="472">
                <a:moveTo>
                  <a:pt x="759" y="0"/>
                </a:moveTo>
                <a:lnTo>
                  <a:pt x="759" y="235"/>
                </a:lnTo>
                <a:lnTo>
                  <a:pt x="0" y="235"/>
                </a:lnTo>
                <a:lnTo>
                  <a:pt x="0" y="471"/>
                </a:lnTo>
              </a:path>
            </a:pathLst>
          </a:custGeom>
          <a:noFill/>
          <a:ln w="12700" cap="rnd" cmpd="sng">
            <a:solidFill>
              <a:schemeClr val="tx1"/>
            </a:solidFill>
            <a:prstDash val="solid"/>
            <a:round/>
            <a:headEnd type="none" w="sm" len="sm"/>
            <a:tailEnd type="stealth" w="med" len="med"/>
          </a:ln>
          <a:effectLst/>
        </p:spPr>
        <p:txBody>
          <a:bodyPr lIns="80147" tIns="40074" rIns="80147" bIns="40074"/>
          <a:lstStyle/>
          <a:p>
            <a:endParaRPr lang="en-US"/>
          </a:p>
        </p:txBody>
      </p:sp>
      <p:sp>
        <p:nvSpPr>
          <p:cNvPr id="17" name="Freeform 13"/>
          <p:cNvSpPr>
            <a:spLocks/>
          </p:cNvSpPr>
          <p:nvPr/>
        </p:nvSpPr>
        <p:spPr bwMode="auto">
          <a:xfrm>
            <a:off x="4572000" y="2210169"/>
            <a:ext cx="2238489" cy="387319"/>
          </a:xfrm>
          <a:custGeom>
            <a:avLst/>
            <a:gdLst/>
            <a:ahLst/>
            <a:cxnLst>
              <a:cxn ang="0">
                <a:pos x="0" y="0"/>
              </a:cxn>
              <a:cxn ang="0">
                <a:pos x="0" y="121"/>
              </a:cxn>
              <a:cxn ang="0">
                <a:pos x="1527" y="121"/>
              </a:cxn>
              <a:cxn ang="0">
                <a:pos x="1527" y="243"/>
              </a:cxn>
            </a:cxnLst>
            <a:rect l="0" t="0" r="r" b="b"/>
            <a:pathLst>
              <a:path w="1528" h="244">
                <a:moveTo>
                  <a:pt x="0" y="0"/>
                </a:moveTo>
                <a:lnTo>
                  <a:pt x="0" y="121"/>
                </a:lnTo>
                <a:lnTo>
                  <a:pt x="1527" y="121"/>
                </a:lnTo>
                <a:lnTo>
                  <a:pt x="1527" y="243"/>
                </a:lnTo>
              </a:path>
            </a:pathLst>
          </a:custGeom>
          <a:noFill/>
          <a:ln w="12700" cap="rnd" cmpd="sng">
            <a:solidFill>
              <a:schemeClr val="tx1"/>
            </a:solidFill>
            <a:prstDash val="solid"/>
            <a:round/>
            <a:headEnd type="none" w="sm" len="sm"/>
            <a:tailEnd type="stealth" w="med" len="med"/>
          </a:ln>
          <a:effectLst/>
        </p:spPr>
        <p:txBody>
          <a:bodyPr lIns="80147" tIns="40074" rIns="80147" bIns="40074"/>
          <a:lstStyle/>
          <a:p>
            <a:endParaRPr lang="en-US"/>
          </a:p>
        </p:txBody>
      </p:sp>
      <p:sp>
        <p:nvSpPr>
          <p:cNvPr id="18" name="Freeform 14"/>
          <p:cNvSpPr>
            <a:spLocks/>
          </p:cNvSpPr>
          <p:nvPr/>
        </p:nvSpPr>
        <p:spPr bwMode="auto">
          <a:xfrm>
            <a:off x="6809131" y="3052479"/>
            <a:ext cx="1128068" cy="750162"/>
          </a:xfrm>
          <a:custGeom>
            <a:avLst/>
            <a:gdLst/>
            <a:ahLst/>
            <a:cxnLst>
              <a:cxn ang="0">
                <a:pos x="0" y="0"/>
              </a:cxn>
              <a:cxn ang="0">
                <a:pos x="0" y="235"/>
              </a:cxn>
              <a:cxn ang="0">
                <a:pos x="768" y="235"/>
              </a:cxn>
              <a:cxn ang="0">
                <a:pos x="768" y="471"/>
              </a:cxn>
            </a:cxnLst>
            <a:rect l="0" t="0" r="r" b="b"/>
            <a:pathLst>
              <a:path w="769" h="472">
                <a:moveTo>
                  <a:pt x="0" y="0"/>
                </a:moveTo>
                <a:lnTo>
                  <a:pt x="0" y="235"/>
                </a:lnTo>
                <a:lnTo>
                  <a:pt x="768" y="235"/>
                </a:lnTo>
                <a:lnTo>
                  <a:pt x="768" y="471"/>
                </a:lnTo>
              </a:path>
            </a:pathLst>
          </a:custGeom>
          <a:noFill/>
          <a:ln w="12700" cap="rnd" cmpd="sng">
            <a:solidFill>
              <a:schemeClr val="tx1"/>
            </a:solidFill>
            <a:prstDash val="solid"/>
            <a:round/>
            <a:headEnd type="none" w="sm" len="sm"/>
            <a:tailEnd type="stealth" w="med" len="med"/>
          </a:ln>
          <a:effectLst/>
        </p:spPr>
        <p:txBody>
          <a:bodyPr lIns="80147" tIns="40074" rIns="80147" bIns="40074"/>
          <a:lstStyle/>
          <a:p>
            <a:endParaRPr lang="en-US"/>
          </a:p>
        </p:txBody>
      </p:sp>
      <p:sp>
        <p:nvSpPr>
          <p:cNvPr id="19" name="Freeform 15"/>
          <p:cNvSpPr>
            <a:spLocks/>
          </p:cNvSpPr>
          <p:nvPr/>
        </p:nvSpPr>
        <p:spPr bwMode="auto">
          <a:xfrm>
            <a:off x="2307720" y="3048160"/>
            <a:ext cx="1140285" cy="754481"/>
          </a:xfrm>
          <a:custGeom>
            <a:avLst/>
            <a:gdLst/>
            <a:ahLst/>
            <a:cxnLst>
              <a:cxn ang="0">
                <a:pos x="0" y="0"/>
              </a:cxn>
              <a:cxn ang="0">
                <a:pos x="0" y="237"/>
              </a:cxn>
              <a:cxn ang="0">
                <a:pos x="777" y="237"/>
              </a:cxn>
              <a:cxn ang="0">
                <a:pos x="777" y="474"/>
              </a:cxn>
            </a:cxnLst>
            <a:rect l="0" t="0" r="r" b="b"/>
            <a:pathLst>
              <a:path w="778" h="475">
                <a:moveTo>
                  <a:pt x="0" y="0"/>
                </a:moveTo>
                <a:lnTo>
                  <a:pt x="0" y="237"/>
                </a:lnTo>
                <a:lnTo>
                  <a:pt x="777" y="237"/>
                </a:lnTo>
                <a:lnTo>
                  <a:pt x="777" y="474"/>
                </a:lnTo>
              </a:path>
            </a:pathLst>
          </a:custGeom>
          <a:noFill/>
          <a:ln w="12700" cap="rnd" cmpd="sng">
            <a:solidFill>
              <a:schemeClr val="tx1"/>
            </a:solidFill>
            <a:prstDash val="solid"/>
            <a:round/>
            <a:headEnd type="none" w="sm" len="sm"/>
            <a:tailEnd type="stealth" w="med" len="med"/>
          </a:ln>
          <a:effectLst/>
        </p:spPr>
        <p:txBody>
          <a:bodyPr lIns="80147" tIns="40074" rIns="80147" bIns="40074"/>
          <a:lstStyle/>
          <a:p>
            <a:endParaRPr lang="en-US"/>
          </a:p>
        </p:txBody>
      </p:sp>
      <p:sp>
        <p:nvSpPr>
          <p:cNvPr id="20" name="Rectangle 16"/>
          <p:cNvSpPr>
            <a:spLocks noChangeArrowheads="1"/>
          </p:cNvSpPr>
          <p:nvPr/>
        </p:nvSpPr>
        <p:spPr bwMode="auto">
          <a:xfrm>
            <a:off x="2681028" y="4267711"/>
            <a:ext cx="1520380" cy="456433"/>
          </a:xfrm>
          <a:prstGeom prst="rect">
            <a:avLst/>
          </a:prstGeom>
          <a:solidFill>
            <a:schemeClr val="accent1"/>
          </a:solidFill>
          <a:ln w="9525">
            <a:noFill/>
            <a:miter lim="800000"/>
            <a:headEnd/>
            <a:tailEnd/>
          </a:ln>
          <a:effectLst/>
        </p:spPr>
        <p:txBody>
          <a:bodyPr wrap="none" lIns="87878" tIns="43939" rIns="87878" bIns="43939" anchor="ctr"/>
          <a:lstStyle/>
          <a:p>
            <a:pPr algn="ctr" defTabSz="872436" eaLnBrk="0" hangingPunct="0"/>
            <a:r>
              <a:rPr lang="en-US" sz="1100" dirty="0"/>
              <a:t>10  µ m &gt; </a:t>
            </a:r>
            <a:r>
              <a:rPr lang="en-US" sz="1100" dirty="0" err="1"/>
              <a:t>Dp</a:t>
            </a:r>
            <a:r>
              <a:rPr lang="en-US" sz="1100" dirty="0"/>
              <a:t> &gt; 1  µ m</a:t>
            </a:r>
          </a:p>
        </p:txBody>
      </p:sp>
      <p:sp>
        <p:nvSpPr>
          <p:cNvPr id="21" name="Rectangle 17"/>
          <p:cNvSpPr>
            <a:spLocks noChangeArrowheads="1"/>
          </p:cNvSpPr>
          <p:nvPr/>
        </p:nvSpPr>
        <p:spPr bwMode="auto">
          <a:xfrm>
            <a:off x="430322" y="4267712"/>
            <a:ext cx="1520380" cy="413237"/>
          </a:xfrm>
          <a:prstGeom prst="rect">
            <a:avLst/>
          </a:prstGeom>
          <a:solidFill>
            <a:schemeClr val="accent1"/>
          </a:solidFill>
          <a:ln w="9525">
            <a:noFill/>
            <a:miter lim="800000"/>
            <a:headEnd/>
            <a:tailEnd/>
          </a:ln>
          <a:effectLst/>
        </p:spPr>
        <p:txBody>
          <a:bodyPr wrap="none" lIns="87878" tIns="43939" rIns="87878" bIns="43939" anchor="ctr"/>
          <a:lstStyle/>
          <a:p>
            <a:pPr algn="ctr" defTabSz="872436" eaLnBrk="0" hangingPunct="0"/>
            <a:r>
              <a:rPr lang="en-US" sz="1100" dirty="0" err="1"/>
              <a:t>Dp</a:t>
            </a:r>
            <a:r>
              <a:rPr lang="en-US" sz="1100" dirty="0"/>
              <a:t> &gt; 10  µ m</a:t>
            </a:r>
          </a:p>
        </p:txBody>
      </p:sp>
      <p:sp>
        <p:nvSpPr>
          <p:cNvPr id="22" name="Rectangle 18"/>
          <p:cNvSpPr>
            <a:spLocks noChangeArrowheads="1"/>
          </p:cNvSpPr>
          <p:nvPr/>
        </p:nvSpPr>
        <p:spPr bwMode="auto">
          <a:xfrm>
            <a:off x="6040796" y="4267711"/>
            <a:ext cx="1519023" cy="456433"/>
          </a:xfrm>
          <a:prstGeom prst="rect">
            <a:avLst/>
          </a:prstGeom>
          <a:solidFill>
            <a:schemeClr val="accent1"/>
          </a:solidFill>
          <a:ln w="9525">
            <a:noFill/>
            <a:miter lim="800000"/>
            <a:headEnd/>
            <a:tailEnd/>
          </a:ln>
          <a:effectLst/>
        </p:spPr>
        <p:txBody>
          <a:bodyPr wrap="none" lIns="87878" tIns="43939" rIns="87878" bIns="43939" anchor="ctr"/>
          <a:lstStyle/>
          <a:p>
            <a:pPr algn="ctr" defTabSz="872436" eaLnBrk="0" hangingPunct="0"/>
            <a:r>
              <a:rPr lang="en-US" sz="1100" dirty="0" err="1"/>
              <a:t>Dp</a:t>
            </a:r>
            <a:r>
              <a:rPr lang="en-US" sz="1100" dirty="0"/>
              <a:t> &lt; 1  µ m</a:t>
            </a:r>
          </a:p>
        </p:txBody>
      </p:sp>
      <p:sp>
        <p:nvSpPr>
          <p:cNvPr id="23" name="Rectangle 19"/>
          <p:cNvSpPr>
            <a:spLocks noChangeArrowheads="1"/>
          </p:cNvSpPr>
          <p:nvPr/>
        </p:nvSpPr>
        <p:spPr bwMode="auto">
          <a:xfrm>
            <a:off x="2672883" y="4876769"/>
            <a:ext cx="1519022"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300" dirty="0"/>
              <a:t>F5 - F9</a:t>
            </a:r>
          </a:p>
        </p:txBody>
      </p:sp>
      <p:sp>
        <p:nvSpPr>
          <p:cNvPr id="24" name="Rectangle 20"/>
          <p:cNvSpPr>
            <a:spLocks noChangeArrowheads="1"/>
          </p:cNvSpPr>
          <p:nvPr/>
        </p:nvSpPr>
        <p:spPr bwMode="auto">
          <a:xfrm>
            <a:off x="422177" y="4876769"/>
            <a:ext cx="1519022"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300" dirty="0"/>
              <a:t>G1 - G4</a:t>
            </a:r>
          </a:p>
        </p:txBody>
      </p:sp>
      <p:sp>
        <p:nvSpPr>
          <p:cNvPr id="25" name="Rectangle 21"/>
          <p:cNvSpPr>
            <a:spLocks noChangeArrowheads="1"/>
          </p:cNvSpPr>
          <p:nvPr/>
        </p:nvSpPr>
        <p:spPr bwMode="auto">
          <a:xfrm>
            <a:off x="7160719" y="4876769"/>
            <a:ext cx="1520380"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300" dirty="0"/>
              <a:t>U 14- 17</a:t>
            </a:r>
          </a:p>
        </p:txBody>
      </p:sp>
      <p:sp>
        <p:nvSpPr>
          <p:cNvPr id="26" name="Rectangle 22"/>
          <p:cNvSpPr>
            <a:spLocks noChangeArrowheads="1"/>
          </p:cNvSpPr>
          <p:nvPr/>
        </p:nvSpPr>
        <p:spPr bwMode="auto">
          <a:xfrm>
            <a:off x="4923588" y="4876769"/>
            <a:ext cx="1520380" cy="457872"/>
          </a:xfrm>
          <a:prstGeom prst="rect">
            <a:avLst/>
          </a:prstGeom>
          <a:solidFill>
            <a:schemeClr val="accent1"/>
          </a:solidFill>
          <a:ln w="12700">
            <a:solidFill>
              <a:schemeClr val="tx1"/>
            </a:solidFill>
            <a:miter lim="800000"/>
            <a:headEnd/>
            <a:tailEnd/>
          </a:ln>
          <a:effectLst/>
        </p:spPr>
        <p:txBody>
          <a:bodyPr wrap="none" lIns="87878" tIns="43939" rIns="87878" bIns="43939" anchor="ctr"/>
          <a:lstStyle/>
          <a:p>
            <a:pPr algn="ctr" defTabSz="872436" eaLnBrk="0" hangingPunct="0"/>
            <a:r>
              <a:rPr lang="en-US" sz="1300" dirty="0"/>
              <a:t>H 11 - 13</a:t>
            </a:r>
          </a:p>
        </p:txBody>
      </p:sp>
      <p:sp>
        <p:nvSpPr>
          <p:cNvPr id="27" name="Rectangle 23"/>
          <p:cNvSpPr>
            <a:spLocks noChangeArrowheads="1"/>
          </p:cNvSpPr>
          <p:nvPr/>
        </p:nvSpPr>
        <p:spPr bwMode="auto">
          <a:xfrm>
            <a:off x="6048941" y="5485824"/>
            <a:ext cx="1638481" cy="282210"/>
          </a:xfrm>
          <a:prstGeom prst="rect">
            <a:avLst/>
          </a:prstGeom>
          <a:noFill/>
          <a:ln w="12700">
            <a:noFill/>
            <a:miter lim="800000"/>
            <a:headEnd type="none" w="sm" len="sm"/>
            <a:tailEnd type="none" w="sm" len="sm"/>
          </a:ln>
          <a:effectLst/>
        </p:spPr>
        <p:txBody>
          <a:bodyPr lIns="87272" tIns="43637" rIns="87272" bIns="43637">
            <a:spAutoFit/>
          </a:bodyPr>
          <a:lstStyle/>
          <a:p>
            <a:pPr defTabSz="872436" eaLnBrk="0" hangingPunct="0"/>
            <a:r>
              <a:rPr lang="en-US" sz="1200" dirty="0"/>
              <a:t>EN 1822 Standard</a:t>
            </a:r>
          </a:p>
        </p:txBody>
      </p:sp>
      <p:sp>
        <p:nvSpPr>
          <p:cNvPr id="28" name="Rectangle 24"/>
          <p:cNvSpPr>
            <a:spLocks noChangeArrowheads="1"/>
          </p:cNvSpPr>
          <p:nvPr/>
        </p:nvSpPr>
        <p:spPr bwMode="auto">
          <a:xfrm>
            <a:off x="1618119" y="5475745"/>
            <a:ext cx="1215828" cy="272792"/>
          </a:xfrm>
          <a:prstGeom prst="rect">
            <a:avLst/>
          </a:prstGeom>
          <a:noFill/>
          <a:ln w="12700">
            <a:noFill/>
            <a:miter lim="800000"/>
            <a:headEnd type="none" w="sm" len="sm"/>
            <a:tailEnd type="none" w="sm" len="sm"/>
          </a:ln>
          <a:effectLst/>
        </p:spPr>
        <p:txBody>
          <a:bodyPr wrap="none" lIns="87272" tIns="43637" rIns="87272" bIns="43637">
            <a:spAutoFit/>
          </a:bodyPr>
          <a:lstStyle/>
          <a:p>
            <a:pPr defTabSz="872436" eaLnBrk="0" hangingPunct="0"/>
            <a:r>
              <a:rPr lang="en-US" sz="1200" dirty="0"/>
              <a:t>EN 779 Standard</a:t>
            </a:r>
          </a:p>
        </p:txBody>
      </p:sp>
      <p:sp>
        <p:nvSpPr>
          <p:cNvPr id="29" name="Oval 28"/>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5572132" y="1857364"/>
            <a:ext cx="2928958" cy="369332"/>
          </a:xfrm>
          <a:prstGeom prst="rect">
            <a:avLst/>
          </a:prstGeom>
          <a:noFill/>
        </p:spPr>
        <p:txBody>
          <a:bodyPr wrap="square" rtlCol="0">
            <a:spAutoFit/>
          </a:bodyPr>
          <a:lstStyle/>
          <a:p>
            <a:pPr algn="r" rtl="1"/>
            <a:r>
              <a:rPr lang="fa-IR" dirty="0" smtClean="0">
                <a:solidFill>
                  <a:schemeClr val="bg1"/>
                </a:solidFill>
                <a:cs typeface="B Nazanin" pitchFamily="2" charset="-78"/>
              </a:rPr>
              <a:t>- جعبه فيلتر </a:t>
            </a:r>
            <a:r>
              <a:rPr lang="en-US" dirty="0" smtClean="0">
                <a:solidFill>
                  <a:schemeClr val="bg1"/>
                </a:solidFill>
                <a:cs typeface="B Nazanin" pitchFamily="2" charset="-78"/>
              </a:rPr>
              <a:t>(Filter Section)</a:t>
            </a:r>
            <a:endParaRPr lang="en-US" dirty="0">
              <a:solidFill>
                <a:schemeClr val="bg1"/>
              </a:solidFill>
              <a:cs typeface="B Nazanin" pitchFamily="2" charset="-78"/>
            </a:endParaRPr>
          </a:p>
        </p:txBody>
      </p:sp>
      <p:sp>
        <p:nvSpPr>
          <p:cNvPr id="33" name="Rectangle 2"/>
          <p:cNvSpPr>
            <a:spLocks noChangeArrowheads="1"/>
          </p:cNvSpPr>
          <p:nvPr/>
        </p:nvSpPr>
        <p:spPr bwMode="auto">
          <a:xfrm>
            <a:off x="61086" y="4541904"/>
            <a:ext cx="2462473" cy="442033"/>
          </a:xfrm>
          <a:prstGeom prst="rect">
            <a:avLst/>
          </a:prstGeom>
          <a:noFill/>
          <a:ln w="12700">
            <a:noFill/>
            <a:miter lim="800000"/>
            <a:headEnd/>
            <a:tailEnd/>
          </a:ln>
          <a:effectLst/>
        </p:spPr>
        <p:txBody>
          <a:bodyPr lIns="86363" tIns="42424" rIns="86363" bIns="42424" anchor="b"/>
          <a:lstStyle/>
          <a:p>
            <a:pPr algn="ctr" defTabSz="914179"/>
            <a:r>
              <a:rPr lang="de-DE" dirty="0"/>
              <a:t>Primary panel filter</a:t>
            </a:r>
          </a:p>
        </p:txBody>
      </p:sp>
      <p:sp>
        <p:nvSpPr>
          <p:cNvPr id="34" name="Rectangle 3"/>
          <p:cNvSpPr>
            <a:spLocks noChangeArrowheads="1"/>
          </p:cNvSpPr>
          <p:nvPr/>
        </p:nvSpPr>
        <p:spPr bwMode="auto">
          <a:xfrm>
            <a:off x="2968813" y="5915520"/>
            <a:ext cx="2110885" cy="442033"/>
          </a:xfrm>
          <a:prstGeom prst="rect">
            <a:avLst/>
          </a:prstGeom>
          <a:noFill/>
          <a:ln w="12700">
            <a:noFill/>
            <a:miter lim="800000"/>
            <a:headEnd/>
            <a:tailEnd/>
          </a:ln>
          <a:effectLst/>
        </p:spPr>
        <p:txBody>
          <a:bodyPr lIns="86363" tIns="42424" rIns="86363" bIns="42424" anchor="b"/>
          <a:lstStyle/>
          <a:p>
            <a:pPr algn="ctr" defTabSz="914179"/>
            <a:r>
              <a:rPr lang="de-DE" dirty="0"/>
              <a:t>Secondary filter</a:t>
            </a:r>
          </a:p>
        </p:txBody>
      </p:sp>
      <p:pic>
        <p:nvPicPr>
          <p:cNvPr id="35" name="Picture 4" descr="WashablePanelS1"/>
          <p:cNvPicPr>
            <a:picLocks noChangeAspect="1" noChangeArrowheads="1"/>
          </p:cNvPicPr>
          <p:nvPr/>
        </p:nvPicPr>
        <p:blipFill>
          <a:blip r:embed="rId2" cstate="print"/>
          <a:srcRect/>
          <a:stretch>
            <a:fillRect/>
          </a:stretch>
        </p:blipFill>
        <p:spPr bwMode="auto">
          <a:xfrm>
            <a:off x="0" y="1976094"/>
            <a:ext cx="2444825" cy="2604686"/>
          </a:xfrm>
          <a:prstGeom prst="rect">
            <a:avLst/>
          </a:prstGeom>
          <a:noFill/>
          <a:ln w="9525">
            <a:noFill/>
            <a:miter lim="800000"/>
            <a:headEnd/>
            <a:tailEnd/>
          </a:ln>
        </p:spPr>
      </p:pic>
      <p:pic>
        <p:nvPicPr>
          <p:cNvPr id="36" name="Picture 5"/>
          <p:cNvPicPr>
            <a:picLocks noChangeAspect="1" noChangeArrowheads="1"/>
          </p:cNvPicPr>
          <p:nvPr/>
        </p:nvPicPr>
        <p:blipFill>
          <a:blip r:embed="rId3" cstate="print"/>
          <a:srcRect/>
          <a:stretch>
            <a:fillRect/>
          </a:stretch>
        </p:blipFill>
        <p:spPr bwMode="auto">
          <a:xfrm>
            <a:off x="2562926" y="2143116"/>
            <a:ext cx="2949808" cy="3657216"/>
          </a:xfrm>
          <a:prstGeom prst="rect">
            <a:avLst/>
          </a:prstGeom>
          <a:noFill/>
        </p:spPr>
      </p:pic>
      <p:sp>
        <p:nvSpPr>
          <p:cNvPr id="37" name="Rectangle 6"/>
          <p:cNvSpPr>
            <a:spLocks noChangeArrowheads="1"/>
          </p:cNvSpPr>
          <p:nvPr/>
        </p:nvSpPr>
        <p:spPr bwMode="auto">
          <a:xfrm>
            <a:off x="6009573" y="2258305"/>
            <a:ext cx="2283044" cy="380514"/>
          </a:xfrm>
          <a:prstGeom prst="rect">
            <a:avLst/>
          </a:prstGeom>
          <a:noFill/>
          <a:ln w="12700">
            <a:noFill/>
            <a:miter lim="800000"/>
            <a:headEnd type="none" w="sm" len="sm"/>
            <a:tailEnd type="none" w="sm" len="sm"/>
          </a:ln>
          <a:effectLst/>
        </p:spPr>
        <p:txBody>
          <a:bodyPr wrap="none" lIns="87272" tIns="43637" rIns="87272" bIns="43637">
            <a:spAutoFit/>
          </a:bodyPr>
          <a:lstStyle/>
          <a:p>
            <a:pPr defTabSz="872436" eaLnBrk="0" hangingPunct="0"/>
            <a:r>
              <a:rPr lang="de-DE" sz="1900" dirty="0">
                <a:solidFill>
                  <a:schemeClr val="tx2"/>
                </a:solidFill>
              </a:rPr>
              <a:t>HEPA or tertiary filter</a:t>
            </a:r>
            <a:endParaRPr lang="en-GB" sz="1900" dirty="0">
              <a:solidFill>
                <a:schemeClr val="tx2"/>
              </a:solidFill>
            </a:endParaRPr>
          </a:p>
        </p:txBody>
      </p:sp>
      <p:pic>
        <p:nvPicPr>
          <p:cNvPr id="38" name="Picture 7"/>
          <p:cNvPicPr>
            <a:picLocks noChangeAspect="1" noChangeArrowheads="1"/>
          </p:cNvPicPr>
          <p:nvPr/>
        </p:nvPicPr>
        <p:blipFill>
          <a:blip r:embed="rId4" cstate="print"/>
          <a:srcRect l="2997" t="5994" r="7077" b="4074"/>
          <a:stretch>
            <a:fillRect/>
          </a:stretch>
        </p:blipFill>
        <p:spPr bwMode="auto">
          <a:xfrm>
            <a:off x="5660700" y="2674420"/>
            <a:ext cx="3165648" cy="3392284"/>
          </a:xfrm>
          <a:prstGeom prst="rect">
            <a:avLst/>
          </a:prstGeom>
          <a:noFill/>
        </p:spPr>
      </p:pic>
      <p:sp>
        <p:nvSpPr>
          <p:cNvPr id="11" name="Oval 10"/>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42\Desktop\new\picc\Dx-Coil-Montage.JPG"/>
          <p:cNvPicPr>
            <a:picLocks noChangeAspect="1" noChangeArrowheads="1"/>
          </p:cNvPicPr>
          <p:nvPr/>
        </p:nvPicPr>
        <p:blipFill>
          <a:blip r:embed="rId2" cstate="print"/>
          <a:srcRect/>
          <a:stretch>
            <a:fillRect/>
          </a:stretch>
        </p:blipFill>
        <p:spPr bwMode="auto">
          <a:xfrm>
            <a:off x="214283" y="2428868"/>
            <a:ext cx="6215106" cy="3500462"/>
          </a:xfrm>
          <a:prstGeom prst="rect">
            <a:avLst/>
          </a:prstGeom>
          <a:noFill/>
        </p:spPr>
      </p:pic>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4857752" y="1857364"/>
            <a:ext cx="3643338" cy="369332"/>
          </a:xfrm>
          <a:prstGeom prst="rect">
            <a:avLst/>
          </a:prstGeom>
          <a:noFill/>
        </p:spPr>
        <p:txBody>
          <a:bodyPr wrap="square" rtlCol="0">
            <a:spAutoFit/>
          </a:bodyPr>
          <a:lstStyle/>
          <a:p>
            <a:pPr algn="r" rtl="1"/>
            <a:r>
              <a:rPr lang="fa-IR" dirty="0" smtClean="0">
                <a:solidFill>
                  <a:schemeClr val="bg1"/>
                </a:solidFill>
                <a:cs typeface="B Nazanin" pitchFamily="2" charset="-78"/>
              </a:rPr>
              <a:t>- باكس سرمايشي و گرمايش </a:t>
            </a:r>
            <a:r>
              <a:rPr lang="en-US" dirty="0" smtClean="0">
                <a:solidFill>
                  <a:schemeClr val="bg1"/>
                </a:solidFill>
                <a:cs typeface="B Nazanin" pitchFamily="2" charset="-78"/>
              </a:rPr>
              <a:t>(Coil Section)</a:t>
            </a:r>
            <a:endParaRPr lang="en-US" dirty="0">
              <a:solidFill>
                <a:schemeClr val="bg1"/>
              </a:solidFill>
              <a:cs typeface="B Nazanin" pitchFamily="2" charset="-78"/>
            </a:endParaRPr>
          </a:p>
        </p:txBody>
      </p:sp>
      <p:sp>
        <p:nvSpPr>
          <p:cNvPr id="5" name="TextBox 4"/>
          <p:cNvSpPr txBox="1"/>
          <p:nvPr/>
        </p:nvSpPr>
        <p:spPr>
          <a:xfrm>
            <a:off x="6357950" y="2643182"/>
            <a:ext cx="2000264" cy="2585323"/>
          </a:xfrm>
          <a:prstGeom prst="rect">
            <a:avLst/>
          </a:prstGeom>
          <a:noFill/>
        </p:spPr>
        <p:txBody>
          <a:bodyPr wrap="square" rtlCol="0">
            <a:spAutoFit/>
          </a:bodyPr>
          <a:lstStyle/>
          <a:p>
            <a:pPr algn="r" rtl="1">
              <a:buFont typeface="Courier New" pitchFamily="49" charset="0"/>
              <a:buChar char="o"/>
            </a:pPr>
            <a:r>
              <a:rPr lang="fa-IR" dirty="0" smtClean="0"/>
              <a:t> </a:t>
            </a:r>
            <a:r>
              <a:rPr lang="fa-IR" b="1" dirty="0" smtClean="0">
                <a:solidFill>
                  <a:schemeClr val="bg1"/>
                </a:solidFill>
                <a:cs typeface="B Nazanin" pitchFamily="2" charset="-78"/>
              </a:rPr>
              <a:t>كوئل هاي سرمايش:</a:t>
            </a:r>
          </a:p>
          <a:p>
            <a:pPr algn="r" rtl="1"/>
            <a:r>
              <a:rPr lang="fa-IR" b="1" dirty="0">
                <a:solidFill>
                  <a:schemeClr val="bg1"/>
                </a:solidFill>
                <a:cs typeface="B Nazanin" pitchFamily="2" charset="-78"/>
              </a:rPr>
              <a:t> </a:t>
            </a:r>
            <a:r>
              <a:rPr lang="fa-IR" b="1" dirty="0" smtClean="0">
                <a:solidFill>
                  <a:schemeClr val="bg1"/>
                </a:solidFill>
                <a:cs typeface="B Nazanin" pitchFamily="2" charset="-78"/>
              </a:rPr>
              <a:t>   1- آبي</a:t>
            </a:r>
          </a:p>
          <a:p>
            <a:pPr algn="r" rtl="1"/>
            <a:r>
              <a:rPr lang="fa-IR" b="1" dirty="0">
                <a:solidFill>
                  <a:schemeClr val="bg1"/>
                </a:solidFill>
                <a:cs typeface="B Nazanin" pitchFamily="2" charset="-78"/>
              </a:rPr>
              <a:t> </a:t>
            </a:r>
            <a:r>
              <a:rPr lang="fa-IR" b="1" dirty="0" smtClean="0">
                <a:solidFill>
                  <a:schemeClr val="bg1"/>
                </a:solidFill>
                <a:cs typeface="B Nazanin" pitchFamily="2" charset="-78"/>
              </a:rPr>
              <a:t>  2- گازي </a:t>
            </a:r>
            <a:r>
              <a:rPr lang="en-US" b="1" dirty="0" smtClean="0">
                <a:solidFill>
                  <a:schemeClr val="bg1"/>
                </a:solidFill>
                <a:cs typeface="B Nazanin" pitchFamily="2" charset="-78"/>
              </a:rPr>
              <a:t>DX</a:t>
            </a:r>
            <a:endParaRPr lang="fa-IR" b="1" dirty="0" smtClean="0">
              <a:solidFill>
                <a:schemeClr val="bg1"/>
              </a:solidFill>
              <a:cs typeface="B Nazanin" pitchFamily="2" charset="-78"/>
            </a:endParaRPr>
          </a:p>
          <a:p>
            <a:pPr algn="r" rtl="1"/>
            <a:r>
              <a:rPr lang="fa-IR" dirty="0" smtClean="0"/>
              <a:t>   </a:t>
            </a:r>
            <a:endParaRPr lang="fa-IR" dirty="0" smtClean="0">
              <a:solidFill>
                <a:schemeClr val="bg1"/>
              </a:solidFill>
              <a:cs typeface="B Nazanin" pitchFamily="2" charset="-78"/>
            </a:endParaRPr>
          </a:p>
          <a:p>
            <a:pPr algn="r" rtl="1">
              <a:buFont typeface="Courier New" pitchFamily="49" charset="0"/>
              <a:buChar char="o"/>
            </a:pPr>
            <a:r>
              <a:rPr lang="fa-IR" b="1" dirty="0">
                <a:solidFill>
                  <a:schemeClr val="bg1"/>
                </a:solidFill>
                <a:cs typeface="B Nazanin" pitchFamily="2" charset="-78"/>
              </a:rPr>
              <a:t> </a:t>
            </a:r>
            <a:r>
              <a:rPr lang="fa-IR" b="1" dirty="0" smtClean="0">
                <a:solidFill>
                  <a:schemeClr val="bg1"/>
                </a:solidFill>
                <a:cs typeface="B Nazanin" pitchFamily="2" charset="-78"/>
              </a:rPr>
              <a:t>كوئل هاي گرمايش:</a:t>
            </a:r>
          </a:p>
          <a:p>
            <a:pPr algn="r" rtl="1"/>
            <a:r>
              <a:rPr lang="fa-IR" b="1" dirty="0" smtClean="0">
                <a:solidFill>
                  <a:schemeClr val="bg1"/>
                </a:solidFill>
                <a:cs typeface="B Nazanin" pitchFamily="2" charset="-78"/>
              </a:rPr>
              <a:t>   1- آبي</a:t>
            </a:r>
          </a:p>
          <a:p>
            <a:pPr algn="r" rtl="1"/>
            <a:r>
              <a:rPr lang="fa-IR" b="1" dirty="0">
                <a:solidFill>
                  <a:schemeClr val="bg1"/>
                </a:solidFill>
                <a:cs typeface="B Nazanin" pitchFamily="2" charset="-78"/>
              </a:rPr>
              <a:t> </a:t>
            </a:r>
            <a:r>
              <a:rPr lang="fa-IR" b="1" dirty="0" smtClean="0">
                <a:solidFill>
                  <a:schemeClr val="bg1"/>
                </a:solidFill>
                <a:cs typeface="B Nazanin" pitchFamily="2" charset="-78"/>
              </a:rPr>
              <a:t>  2- بخار</a:t>
            </a:r>
          </a:p>
          <a:p>
            <a:pPr algn="r" rtl="1"/>
            <a:r>
              <a:rPr lang="fa-IR" b="1" dirty="0">
                <a:solidFill>
                  <a:schemeClr val="bg1"/>
                </a:solidFill>
                <a:cs typeface="B Nazanin" pitchFamily="2" charset="-78"/>
              </a:rPr>
              <a:t> </a:t>
            </a:r>
            <a:r>
              <a:rPr lang="fa-IR" b="1" dirty="0" smtClean="0">
                <a:solidFill>
                  <a:schemeClr val="bg1"/>
                </a:solidFill>
                <a:cs typeface="B Nazanin" pitchFamily="2" charset="-78"/>
              </a:rPr>
              <a:t>  3- الكتريكي</a:t>
            </a:r>
          </a:p>
          <a:p>
            <a:pPr algn="r" rtl="1"/>
            <a:endParaRPr lang="en-US" dirty="0">
              <a:solidFill>
                <a:schemeClr val="bg1"/>
              </a:solidFill>
              <a:cs typeface="B Nazanin" pitchFamily="2" charset="-78"/>
            </a:endParaRPr>
          </a:p>
        </p:txBody>
      </p:sp>
      <p:sp>
        <p:nvSpPr>
          <p:cNvPr id="7" name="Oval 6"/>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48" y="928670"/>
            <a:ext cx="4286280" cy="707886"/>
          </a:xfrm>
          <a:prstGeom prst="rect">
            <a:avLst/>
          </a:prstGeom>
          <a:noFill/>
        </p:spPr>
        <p:txBody>
          <a:bodyPr wrap="square" rtlCol="0">
            <a:spAutoFit/>
            <a:scene3d>
              <a:camera prst="orthographicFront"/>
              <a:lightRig rig="threePt" dir="t"/>
            </a:scene3d>
            <a:sp3d/>
          </a:bodyPr>
          <a:lstStyle/>
          <a:p>
            <a:pPr algn="r" rtl="1"/>
            <a:r>
              <a:rPr lang="fa-IR" sz="4000" b="1" dirty="0" smtClean="0">
                <a:solidFill>
                  <a:schemeClr val="bg1"/>
                </a:solidFill>
                <a:cs typeface="B Nazanin" pitchFamily="2" charset="-78"/>
              </a:rPr>
              <a:t>انواع قسمتهاي هواساز:</a:t>
            </a:r>
          </a:p>
        </p:txBody>
      </p:sp>
      <p:sp>
        <p:nvSpPr>
          <p:cNvPr id="6" name="TextBox 5"/>
          <p:cNvSpPr txBox="1"/>
          <p:nvPr/>
        </p:nvSpPr>
        <p:spPr>
          <a:xfrm>
            <a:off x="4857752" y="1857364"/>
            <a:ext cx="3643338" cy="369332"/>
          </a:xfrm>
          <a:prstGeom prst="rect">
            <a:avLst/>
          </a:prstGeom>
          <a:noFill/>
        </p:spPr>
        <p:txBody>
          <a:bodyPr wrap="square" rtlCol="0">
            <a:spAutoFit/>
          </a:bodyPr>
          <a:lstStyle/>
          <a:p>
            <a:pPr algn="r" rtl="1"/>
            <a:r>
              <a:rPr lang="fa-IR" dirty="0" smtClean="0">
                <a:solidFill>
                  <a:schemeClr val="bg1"/>
                </a:solidFill>
                <a:cs typeface="B Nazanin" pitchFamily="2" charset="-78"/>
              </a:rPr>
              <a:t>- باكس رطوبت زن </a:t>
            </a:r>
            <a:r>
              <a:rPr lang="en-US" dirty="0" smtClean="0">
                <a:solidFill>
                  <a:schemeClr val="bg1"/>
                </a:solidFill>
                <a:cs typeface="B Nazanin" pitchFamily="2" charset="-78"/>
              </a:rPr>
              <a:t>(Humidifier)</a:t>
            </a:r>
            <a:endParaRPr lang="en-US" dirty="0">
              <a:solidFill>
                <a:schemeClr val="bg1"/>
              </a:solidFill>
              <a:cs typeface="B Nazanin" pitchFamily="2" charset="-78"/>
            </a:endParaRPr>
          </a:p>
        </p:txBody>
      </p:sp>
      <p:sp>
        <p:nvSpPr>
          <p:cNvPr id="5" name="TextBox 4"/>
          <p:cNvSpPr txBox="1"/>
          <p:nvPr/>
        </p:nvSpPr>
        <p:spPr>
          <a:xfrm>
            <a:off x="5857884" y="2643182"/>
            <a:ext cx="2500330" cy="2550698"/>
          </a:xfrm>
          <a:prstGeom prst="rect">
            <a:avLst/>
          </a:prstGeom>
          <a:noFill/>
        </p:spPr>
        <p:txBody>
          <a:bodyPr wrap="square" rtlCol="0">
            <a:spAutoFit/>
          </a:bodyPr>
          <a:lstStyle/>
          <a:p>
            <a:pPr algn="r" rtl="1">
              <a:lnSpc>
                <a:spcPct val="150000"/>
              </a:lnSpc>
              <a:buFont typeface="Courier New" pitchFamily="49" charset="0"/>
              <a:buChar char="o"/>
            </a:pPr>
            <a:r>
              <a:rPr lang="fa-IR" dirty="0" smtClean="0"/>
              <a:t> </a:t>
            </a:r>
            <a:r>
              <a:rPr lang="fa-IR" b="1" dirty="0" smtClean="0">
                <a:solidFill>
                  <a:schemeClr val="bg1"/>
                </a:solidFill>
                <a:cs typeface="B Nazanin" pitchFamily="2" charset="-78"/>
              </a:rPr>
              <a:t>رطوبت زن :</a:t>
            </a:r>
          </a:p>
          <a:p>
            <a:pPr algn="r" rtl="1">
              <a:lnSpc>
                <a:spcPct val="150000"/>
              </a:lnSpc>
            </a:pPr>
            <a:r>
              <a:rPr lang="fa-IR" b="1" dirty="0">
                <a:solidFill>
                  <a:schemeClr val="bg1"/>
                </a:solidFill>
                <a:cs typeface="B Nazanin" pitchFamily="2" charset="-78"/>
              </a:rPr>
              <a:t> </a:t>
            </a:r>
            <a:r>
              <a:rPr lang="fa-IR" b="1" dirty="0" smtClean="0">
                <a:solidFill>
                  <a:schemeClr val="bg1"/>
                </a:solidFill>
                <a:cs typeface="B Nazanin" pitchFamily="2" charset="-78"/>
              </a:rPr>
              <a:t>   1- </a:t>
            </a:r>
            <a:r>
              <a:rPr lang="en-US" b="1" dirty="0" smtClean="0">
                <a:solidFill>
                  <a:schemeClr val="bg1"/>
                </a:solidFill>
                <a:cs typeface="B Nazanin" pitchFamily="2" charset="-78"/>
              </a:rPr>
              <a:t>Air Washer</a:t>
            </a:r>
            <a:endParaRPr lang="fa-IR" b="1" dirty="0" smtClean="0">
              <a:solidFill>
                <a:schemeClr val="bg1"/>
              </a:solidFill>
              <a:cs typeface="B Nazanin" pitchFamily="2" charset="-78"/>
            </a:endParaRPr>
          </a:p>
          <a:p>
            <a:pPr algn="r" rtl="1">
              <a:lnSpc>
                <a:spcPct val="150000"/>
              </a:lnSpc>
            </a:pPr>
            <a:r>
              <a:rPr lang="fa-IR" b="1" dirty="0">
                <a:solidFill>
                  <a:schemeClr val="bg1"/>
                </a:solidFill>
                <a:cs typeface="B Nazanin" pitchFamily="2" charset="-78"/>
              </a:rPr>
              <a:t> </a:t>
            </a:r>
            <a:r>
              <a:rPr lang="fa-IR" b="1" dirty="0" smtClean="0">
                <a:solidFill>
                  <a:schemeClr val="bg1"/>
                </a:solidFill>
                <a:cs typeface="B Nazanin" pitchFamily="2" charset="-78"/>
              </a:rPr>
              <a:t>  2- بخار</a:t>
            </a:r>
          </a:p>
          <a:p>
            <a:pPr algn="r" rtl="1">
              <a:lnSpc>
                <a:spcPct val="150000"/>
              </a:lnSpc>
            </a:pPr>
            <a:r>
              <a:rPr lang="fa-IR" b="1" dirty="0">
                <a:solidFill>
                  <a:schemeClr val="bg1"/>
                </a:solidFill>
                <a:cs typeface="B Nazanin" pitchFamily="2" charset="-78"/>
              </a:rPr>
              <a:t> </a:t>
            </a:r>
            <a:r>
              <a:rPr lang="fa-IR" b="1" dirty="0" smtClean="0">
                <a:solidFill>
                  <a:schemeClr val="bg1"/>
                </a:solidFill>
                <a:cs typeface="B Nazanin" pitchFamily="2" charset="-78"/>
              </a:rPr>
              <a:t>       الف - </a:t>
            </a:r>
            <a:r>
              <a:rPr lang="en-US" b="1" dirty="0" smtClean="0">
                <a:solidFill>
                  <a:schemeClr val="bg1"/>
                </a:solidFill>
                <a:cs typeface="B Nazanin" pitchFamily="2" charset="-78"/>
              </a:rPr>
              <a:t>Steam</a:t>
            </a:r>
          </a:p>
          <a:p>
            <a:pPr algn="r" rtl="1">
              <a:lnSpc>
                <a:spcPct val="150000"/>
              </a:lnSpc>
            </a:pPr>
            <a:r>
              <a:rPr lang="fa-IR" b="1" dirty="0">
                <a:solidFill>
                  <a:schemeClr val="bg1"/>
                </a:solidFill>
                <a:cs typeface="B Nazanin" pitchFamily="2" charset="-78"/>
              </a:rPr>
              <a:t> </a:t>
            </a:r>
            <a:r>
              <a:rPr lang="fa-IR" b="1" dirty="0" smtClean="0">
                <a:solidFill>
                  <a:schemeClr val="bg1"/>
                </a:solidFill>
                <a:cs typeface="B Nazanin" pitchFamily="2" charset="-78"/>
              </a:rPr>
              <a:t>       ب – </a:t>
            </a:r>
            <a:r>
              <a:rPr lang="en-US" b="1" dirty="0" smtClean="0">
                <a:solidFill>
                  <a:schemeClr val="bg1"/>
                </a:solidFill>
                <a:cs typeface="B Nazanin" pitchFamily="2" charset="-78"/>
              </a:rPr>
              <a:t>Jacket Steam</a:t>
            </a:r>
            <a:endParaRPr lang="fa-IR" b="1" dirty="0" smtClean="0">
              <a:solidFill>
                <a:schemeClr val="bg1"/>
              </a:solidFill>
              <a:cs typeface="B Nazanin" pitchFamily="2" charset="-78"/>
            </a:endParaRPr>
          </a:p>
          <a:p>
            <a:pPr algn="r" rtl="1">
              <a:lnSpc>
                <a:spcPct val="150000"/>
              </a:lnSpc>
            </a:pPr>
            <a:r>
              <a:rPr lang="fa-IR" b="1" dirty="0">
                <a:solidFill>
                  <a:schemeClr val="bg1"/>
                </a:solidFill>
                <a:cs typeface="B Nazanin" pitchFamily="2" charset="-78"/>
              </a:rPr>
              <a:t> </a:t>
            </a:r>
            <a:r>
              <a:rPr lang="fa-IR" b="1" dirty="0" smtClean="0">
                <a:solidFill>
                  <a:schemeClr val="bg1"/>
                </a:solidFill>
                <a:cs typeface="B Nazanin" pitchFamily="2" charset="-78"/>
              </a:rPr>
              <a:t>  3- الكتريكي</a:t>
            </a:r>
          </a:p>
        </p:txBody>
      </p:sp>
      <p:pic>
        <p:nvPicPr>
          <p:cNvPr id="3074" name="Picture 2" descr="C:\Documents and Settings\user42\Desktop\img003_Background.jpg"/>
          <p:cNvPicPr>
            <a:picLocks noChangeAspect="1" noChangeArrowheads="1"/>
          </p:cNvPicPr>
          <p:nvPr/>
        </p:nvPicPr>
        <p:blipFill>
          <a:blip r:embed="rId2" cstate="print"/>
          <a:srcRect/>
          <a:stretch>
            <a:fillRect/>
          </a:stretch>
        </p:blipFill>
        <p:spPr bwMode="auto">
          <a:xfrm>
            <a:off x="142844" y="2285992"/>
            <a:ext cx="5715000" cy="3019425"/>
          </a:xfrm>
          <a:prstGeom prst="rect">
            <a:avLst/>
          </a:prstGeom>
          <a:noFill/>
        </p:spPr>
      </p:pic>
      <p:sp>
        <p:nvSpPr>
          <p:cNvPr id="7" name="Oval 6"/>
          <p:cNvSpPr/>
          <p:nvPr/>
        </p:nvSpPr>
        <p:spPr>
          <a:xfrm>
            <a:off x="251520" y="188640"/>
            <a:ext cx="2138536" cy="914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ln w="22225">
                  <a:solidFill>
                    <a:schemeClr val="accent2"/>
                  </a:solidFill>
                  <a:prstDash val="solid"/>
                </a:ln>
                <a:solidFill>
                  <a:schemeClr val="accent2">
                    <a:lumMod val="40000"/>
                    <a:lumOff val="60000"/>
                  </a:schemeClr>
                </a:solidFill>
              </a:rPr>
              <a:t>IPDT</a:t>
            </a:r>
            <a:endParaRPr lang="fa-IR" sz="40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09DD9"/>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297</TotalTime>
  <Words>2044</Words>
  <Application>Microsoft Office PowerPoint</Application>
  <PresentationFormat>On-screen Show (4:3)</PresentationFormat>
  <Paragraphs>242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2  Titr</vt:lpstr>
      <vt:lpstr>Arial</vt:lpstr>
      <vt:lpstr>B Nazanin</vt:lpstr>
      <vt:lpstr>Calibri</vt:lpstr>
      <vt:lpstr>Constantia</vt:lpstr>
      <vt:lpstr>Courier New</vt:lpstr>
      <vt:lpstr>Majalla UI</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tahvieh-factory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user42</dc:creator>
  <cp:lastModifiedBy>Sepita</cp:lastModifiedBy>
  <cp:revision>75</cp:revision>
  <dcterms:created xsi:type="dcterms:W3CDTF">2013-12-15T13:54:29Z</dcterms:created>
  <dcterms:modified xsi:type="dcterms:W3CDTF">2016-05-11T14:02:44Z</dcterms:modified>
</cp:coreProperties>
</file>